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8" r:id="rId1"/>
  </p:sldMasterIdLst>
  <p:notesMasterIdLst>
    <p:notesMasterId r:id="rId31"/>
  </p:notesMasterIdLst>
  <p:handoutMasterIdLst>
    <p:handoutMasterId r:id="rId32"/>
  </p:handoutMasterIdLst>
  <p:sldIdLst>
    <p:sldId id="256" r:id="rId2"/>
    <p:sldId id="268" r:id="rId3"/>
    <p:sldId id="333" r:id="rId4"/>
    <p:sldId id="335" r:id="rId5"/>
    <p:sldId id="341" r:id="rId6"/>
    <p:sldId id="358" r:id="rId7"/>
    <p:sldId id="345" r:id="rId8"/>
    <p:sldId id="346" r:id="rId9"/>
    <p:sldId id="347" r:id="rId10"/>
    <p:sldId id="339" r:id="rId11"/>
    <p:sldId id="349" r:id="rId12"/>
    <p:sldId id="351" r:id="rId13"/>
    <p:sldId id="350" r:id="rId14"/>
    <p:sldId id="352" r:id="rId15"/>
    <p:sldId id="353" r:id="rId16"/>
    <p:sldId id="355" r:id="rId17"/>
    <p:sldId id="356" r:id="rId18"/>
    <p:sldId id="357" r:id="rId19"/>
    <p:sldId id="360" r:id="rId20"/>
    <p:sldId id="361" r:id="rId21"/>
    <p:sldId id="362" r:id="rId22"/>
    <p:sldId id="363" r:id="rId23"/>
    <p:sldId id="364" r:id="rId24"/>
    <p:sldId id="365" r:id="rId25"/>
    <p:sldId id="366" r:id="rId26"/>
    <p:sldId id="367" r:id="rId27"/>
    <p:sldId id="368" r:id="rId28"/>
    <p:sldId id="369" r:id="rId29"/>
    <p:sldId id="271"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800000"/>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20" autoAdjust="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Projected Revenues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DB3A-4D3D-A910-63D608507BFD}"/>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3B2-4BA2-92B1-FE58FA3B79EC}"/>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83B2-4BA2-92B1-FE58FA3B79EC}"/>
              </c:ext>
            </c:extLst>
          </c:dPt>
          <c:dLbls>
            <c:delete val="1"/>
          </c:dLbls>
          <c:cat>
            <c:strRef>
              <c:f>Sheet1!$A$2:$A$4</c:f>
              <c:strCache>
                <c:ptCount val="3"/>
                <c:pt idx="0">
                  <c:v>Tax Levy</c:v>
                </c:pt>
                <c:pt idx="1">
                  <c:v>State Aid</c:v>
                </c:pt>
                <c:pt idx="2">
                  <c:v>Other</c:v>
                </c:pt>
              </c:strCache>
            </c:strRef>
          </c:cat>
          <c:val>
            <c:numRef>
              <c:f>Sheet1!$B$2:$B$4</c:f>
              <c:numCache>
                <c:formatCode>"$"#,##0_);[Red]\("$"#,##0\)</c:formatCode>
                <c:ptCount val="3"/>
                <c:pt idx="0">
                  <c:v>4257293</c:v>
                </c:pt>
                <c:pt idx="1">
                  <c:v>14720864</c:v>
                </c:pt>
                <c:pt idx="2">
                  <c:v>787407</c:v>
                </c:pt>
              </c:numCache>
            </c:numRef>
          </c:val>
          <c:extLst>
            <c:ext xmlns:c16="http://schemas.microsoft.com/office/drawing/2014/chart" uri="{C3380CC4-5D6E-409C-BE32-E72D297353CC}">
              <c16:uniqueId val="{00000000-DB3A-4D3D-A910-63D608507BF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Projected Expenditures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540-4EAB-A2AF-20B0FFC9299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540-4EAB-A2AF-20B0FFC9299B}"/>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2540-4EAB-A2AF-20B0FFC9299B}"/>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2540-4EAB-A2AF-20B0FFC9299B}"/>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40-4EAB-A2AF-20B0FFC929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Salaries</c:v>
                </c:pt>
                <c:pt idx="1">
                  <c:v>Benefits</c:v>
                </c:pt>
                <c:pt idx="2">
                  <c:v>Debt/Interfund to Capital</c:v>
                </c:pt>
                <c:pt idx="3">
                  <c:v>Other</c:v>
                </c:pt>
              </c:strCache>
            </c:strRef>
          </c:cat>
          <c:val>
            <c:numRef>
              <c:f>Sheet1!$B$2:$B$5</c:f>
              <c:numCache>
                <c:formatCode>"$"#,##0_);[Red]\("$"#,##0\)</c:formatCode>
                <c:ptCount val="4"/>
                <c:pt idx="0">
                  <c:v>6392683</c:v>
                </c:pt>
                <c:pt idx="1">
                  <c:v>4634671</c:v>
                </c:pt>
                <c:pt idx="2">
                  <c:v>1763423</c:v>
                </c:pt>
                <c:pt idx="3">
                  <c:v>6422825</c:v>
                </c:pt>
              </c:numCache>
            </c:numRef>
          </c:val>
          <c:extLst>
            <c:ext xmlns:c16="http://schemas.microsoft.com/office/drawing/2014/chart" uri="{C3380CC4-5D6E-409C-BE32-E72D297353CC}">
              <c16:uniqueId val="{00000000-ABDB-438F-8F67-A2276E08F22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622938027310427"/>
          <c:y val="0.81116507675496052"/>
          <c:w val="0.84318725361615909"/>
          <c:h val="0.1706858262697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0139724275383423"/>
          <c:y val="3.58149649446930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'Summary Report'!$A$21</c:f>
              <c:strCache>
                <c:ptCount val="1"/>
                <c:pt idx="0">
                  <c:v>Total Projected Operating Surplus/(Deficit)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'Summary Report'!$C$5:$G$5</c:f>
              <c:strCache>
                <c:ptCount val="5"/>
                <c:pt idx="0">
                  <c:v>2019-2020</c:v>
                </c:pt>
                <c:pt idx="1">
                  <c:v>2020-2021</c:v>
                </c:pt>
                <c:pt idx="2">
                  <c:v>2021-2022</c:v>
                </c:pt>
                <c:pt idx="3">
                  <c:v>2022-2023</c:v>
                </c:pt>
                <c:pt idx="4">
                  <c:v>2023-2024</c:v>
                </c:pt>
              </c:strCache>
            </c:strRef>
          </c:cat>
          <c:val>
            <c:numRef>
              <c:f>'Summary Report'!$C$21:$G$21</c:f>
              <c:numCache>
                <c:formatCode>#,##0_);[Red]\(#,##0\)</c:formatCode>
                <c:ptCount val="5"/>
                <c:pt idx="0">
                  <c:v>551963</c:v>
                </c:pt>
                <c:pt idx="1">
                  <c:v>363055.33727999777</c:v>
                </c:pt>
                <c:pt idx="2">
                  <c:v>-176560.07967298105</c:v>
                </c:pt>
                <c:pt idx="3">
                  <c:v>-620605.40267450735</c:v>
                </c:pt>
                <c:pt idx="4">
                  <c:v>-1081551.5020731241</c:v>
                </c:pt>
              </c:numCache>
            </c:numRef>
          </c:val>
          <c:smooth val="0"/>
          <c:extLst>
            <c:ext xmlns:c16="http://schemas.microsoft.com/office/drawing/2014/chart" uri="{C3380CC4-5D6E-409C-BE32-E72D297353CC}">
              <c16:uniqueId val="{00000000-A04B-47D5-AA22-8441548B93E6}"/>
            </c:ext>
          </c:extLst>
        </c:ser>
        <c:dLbls>
          <c:showLegendKey val="0"/>
          <c:showVal val="0"/>
          <c:showCatName val="0"/>
          <c:showSerName val="0"/>
          <c:showPercent val="0"/>
          <c:showBubbleSize val="0"/>
        </c:dLbls>
        <c:marker val="1"/>
        <c:smooth val="0"/>
        <c:axId val="602224352"/>
        <c:axId val="602221728"/>
      </c:lineChart>
      <c:catAx>
        <c:axId val="6022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221728"/>
        <c:crosses val="autoZero"/>
        <c:auto val="1"/>
        <c:lblAlgn val="ctr"/>
        <c:lblOffset val="100"/>
        <c:noMultiLvlLbl val="0"/>
      </c:catAx>
      <c:valAx>
        <c:axId val="602221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22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587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B9323-570B-4B32-9096-43F25E6E3FE4}"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US"/>
        </a:p>
      </dgm:t>
    </dgm:pt>
    <dgm:pt modelId="{00F37351-6B03-4D52-8D17-07D6407A8A07}">
      <dgm:prSet phldrT="[Text]"/>
      <dgm:spPr/>
      <dgm:t>
        <a:bodyPr/>
        <a:lstStyle/>
        <a:p>
          <a:r>
            <a:rPr lang="en-US"/>
            <a:t>Office of State Comptroller</a:t>
          </a:r>
          <a:endParaRPr lang="en-US" dirty="0"/>
        </a:p>
      </dgm:t>
    </dgm:pt>
    <dgm:pt modelId="{E66A4B6C-BC86-4D34-8985-64594E7883C7}" type="parTrans" cxnId="{D4BE3D3A-7E10-4B98-B544-CDFD751E8A42}">
      <dgm:prSet/>
      <dgm:spPr/>
      <dgm:t>
        <a:bodyPr/>
        <a:lstStyle/>
        <a:p>
          <a:endParaRPr lang="en-US"/>
        </a:p>
      </dgm:t>
    </dgm:pt>
    <dgm:pt modelId="{B73AABFE-73C7-49EB-AAEE-29EF0D1E31F9}" type="sibTrans" cxnId="{D4BE3D3A-7E10-4B98-B544-CDFD751E8A42}">
      <dgm:prSet/>
      <dgm:spPr/>
      <dgm:t>
        <a:bodyPr/>
        <a:lstStyle/>
        <a:p>
          <a:endParaRPr lang="en-US"/>
        </a:p>
      </dgm:t>
    </dgm:pt>
    <dgm:pt modelId="{D1C13B69-7B28-43A4-AB9A-1ADDBA4582B0}">
      <dgm:prSet/>
      <dgm:spPr/>
      <dgm:t>
        <a:bodyPr/>
        <a:lstStyle/>
        <a:p>
          <a:r>
            <a:rPr lang="en-US" dirty="0"/>
            <a:t>Budgetary Solvency Perspective</a:t>
          </a:r>
        </a:p>
      </dgm:t>
    </dgm:pt>
    <dgm:pt modelId="{040E0388-E33F-429D-B4FD-04DDCF829470}" type="parTrans" cxnId="{4F61DA17-4990-40C3-AC79-733D7024AB78}">
      <dgm:prSet/>
      <dgm:spPr/>
      <dgm:t>
        <a:bodyPr/>
        <a:lstStyle/>
        <a:p>
          <a:endParaRPr lang="en-US"/>
        </a:p>
      </dgm:t>
    </dgm:pt>
    <dgm:pt modelId="{6307DD8A-9781-4222-814D-7FF5E2676592}" type="sibTrans" cxnId="{4F61DA17-4990-40C3-AC79-733D7024AB78}">
      <dgm:prSet/>
      <dgm:spPr/>
      <dgm:t>
        <a:bodyPr/>
        <a:lstStyle/>
        <a:p>
          <a:endParaRPr lang="en-US"/>
        </a:p>
      </dgm:t>
    </dgm:pt>
    <dgm:pt modelId="{3F45BBC4-1A73-4755-BE0D-51B9AADFA5ED}">
      <dgm:prSet/>
      <dgm:spPr/>
      <dgm:t>
        <a:bodyPr/>
        <a:lstStyle/>
        <a:p>
          <a:r>
            <a:rPr lang="en-US"/>
            <a:t>Based on a 100-point scale</a:t>
          </a:r>
          <a:endParaRPr lang="en-US" dirty="0"/>
        </a:p>
      </dgm:t>
    </dgm:pt>
    <dgm:pt modelId="{8B03317D-DF6B-4768-9588-C5D4C5AA71EA}" type="parTrans" cxnId="{20A3D9D4-FCE4-48B2-8E25-026017CFF99F}">
      <dgm:prSet/>
      <dgm:spPr/>
      <dgm:t>
        <a:bodyPr/>
        <a:lstStyle/>
        <a:p>
          <a:endParaRPr lang="en-US"/>
        </a:p>
      </dgm:t>
    </dgm:pt>
    <dgm:pt modelId="{D040778A-9CE9-4005-AFB9-C54A46C42B40}" type="sibTrans" cxnId="{20A3D9D4-FCE4-48B2-8E25-026017CFF99F}">
      <dgm:prSet/>
      <dgm:spPr/>
      <dgm:t>
        <a:bodyPr/>
        <a:lstStyle/>
        <a:p>
          <a:endParaRPr lang="en-US"/>
        </a:p>
      </dgm:t>
    </dgm:pt>
    <dgm:pt modelId="{9B990669-27F8-456D-9BEA-35A22E88251D}" type="pres">
      <dgm:prSet presAssocID="{2C1B9323-570B-4B32-9096-43F25E6E3FE4}" presName="diagram" presStyleCnt="0">
        <dgm:presLayoutVars>
          <dgm:dir/>
          <dgm:resizeHandles val="exact"/>
        </dgm:presLayoutVars>
      </dgm:prSet>
      <dgm:spPr/>
    </dgm:pt>
    <dgm:pt modelId="{31A30AF6-C478-43BC-B803-A544711BE9B0}" type="pres">
      <dgm:prSet presAssocID="{00F37351-6B03-4D52-8D17-07D6407A8A07}" presName="node" presStyleLbl="node1" presStyleIdx="0" presStyleCnt="3">
        <dgm:presLayoutVars>
          <dgm:bulletEnabled val="1"/>
        </dgm:presLayoutVars>
      </dgm:prSet>
      <dgm:spPr/>
    </dgm:pt>
    <dgm:pt modelId="{2E02220D-0835-4921-877F-EC115170CF13}" type="pres">
      <dgm:prSet presAssocID="{B73AABFE-73C7-49EB-AAEE-29EF0D1E31F9}" presName="sibTrans" presStyleCnt="0"/>
      <dgm:spPr/>
    </dgm:pt>
    <dgm:pt modelId="{3F6C7E6C-90D5-47E7-88F8-2991F8F4E2C8}" type="pres">
      <dgm:prSet presAssocID="{D1C13B69-7B28-43A4-AB9A-1ADDBA4582B0}" presName="node" presStyleLbl="node1" presStyleIdx="1" presStyleCnt="3">
        <dgm:presLayoutVars>
          <dgm:bulletEnabled val="1"/>
        </dgm:presLayoutVars>
      </dgm:prSet>
      <dgm:spPr/>
    </dgm:pt>
    <dgm:pt modelId="{5D768DF6-AC3E-4BEE-B121-0F0D73C2BC28}" type="pres">
      <dgm:prSet presAssocID="{6307DD8A-9781-4222-814D-7FF5E2676592}" presName="sibTrans" presStyleCnt="0"/>
      <dgm:spPr/>
    </dgm:pt>
    <dgm:pt modelId="{64F037CC-490A-4342-8E34-929F92A16B5D}" type="pres">
      <dgm:prSet presAssocID="{3F45BBC4-1A73-4755-BE0D-51B9AADFA5ED}" presName="node" presStyleLbl="node1" presStyleIdx="2" presStyleCnt="3">
        <dgm:presLayoutVars>
          <dgm:bulletEnabled val="1"/>
        </dgm:presLayoutVars>
      </dgm:prSet>
      <dgm:spPr/>
    </dgm:pt>
  </dgm:ptLst>
  <dgm:cxnLst>
    <dgm:cxn modelId="{4F61DA17-4990-40C3-AC79-733D7024AB78}" srcId="{2C1B9323-570B-4B32-9096-43F25E6E3FE4}" destId="{D1C13B69-7B28-43A4-AB9A-1ADDBA4582B0}" srcOrd="1" destOrd="0" parTransId="{040E0388-E33F-429D-B4FD-04DDCF829470}" sibTransId="{6307DD8A-9781-4222-814D-7FF5E2676592}"/>
    <dgm:cxn modelId="{ED2DE02E-7AA4-4BFC-B8AE-193C2B3341EF}" type="presOf" srcId="{00F37351-6B03-4D52-8D17-07D6407A8A07}" destId="{31A30AF6-C478-43BC-B803-A544711BE9B0}" srcOrd="0" destOrd="0" presId="urn:microsoft.com/office/officeart/2005/8/layout/default"/>
    <dgm:cxn modelId="{D4BE3D3A-7E10-4B98-B544-CDFD751E8A42}" srcId="{2C1B9323-570B-4B32-9096-43F25E6E3FE4}" destId="{00F37351-6B03-4D52-8D17-07D6407A8A07}" srcOrd="0" destOrd="0" parTransId="{E66A4B6C-BC86-4D34-8985-64594E7883C7}" sibTransId="{B73AABFE-73C7-49EB-AAEE-29EF0D1E31F9}"/>
    <dgm:cxn modelId="{C9822142-75E7-46C2-B1BD-D25B3BA1183D}" type="presOf" srcId="{D1C13B69-7B28-43A4-AB9A-1ADDBA4582B0}" destId="{3F6C7E6C-90D5-47E7-88F8-2991F8F4E2C8}" srcOrd="0" destOrd="0" presId="urn:microsoft.com/office/officeart/2005/8/layout/default"/>
    <dgm:cxn modelId="{42180853-0D35-467D-8299-DF778D2D20E0}" type="presOf" srcId="{3F45BBC4-1A73-4755-BE0D-51B9AADFA5ED}" destId="{64F037CC-490A-4342-8E34-929F92A16B5D}" srcOrd="0" destOrd="0" presId="urn:microsoft.com/office/officeart/2005/8/layout/default"/>
    <dgm:cxn modelId="{FFC363CD-BB9A-468B-8070-115530E630D1}" type="presOf" srcId="{2C1B9323-570B-4B32-9096-43F25E6E3FE4}" destId="{9B990669-27F8-456D-9BEA-35A22E88251D}" srcOrd="0" destOrd="0" presId="urn:microsoft.com/office/officeart/2005/8/layout/default"/>
    <dgm:cxn modelId="{20A3D9D4-FCE4-48B2-8E25-026017CFF99F}" srcId="{2C1B9323-570B-4B32-9096-43F25E6E3FE4}" destId="{3F45BBC4-1A73-4755-BE0D-51B9AADFA5ED}" srcOrd="2" destOrd="0" parTransId="{8B03317D-DF6B-4768-9588-C5D4C5AA71EA}" sibTransId="{D040778A-9CE9-4005-AFB9-C54A46C42B40}"/>
    <dgm:cxn modelId="{69174BB4-1601-45BA-8B44-F66857905E2B}" type="presParOf" srcId="{9B990669-27F8-456D-9BEA-35A22E88251D}" destId="{31A30AF6-C478-43BC-B803-A544711BE9B0}" srcOrd="0" destOrd="0" presId="urn:microsoft.com/office/officeart/2005/8/layout/default"/>
    <dgm:cxn modelId="{BC3F9DBB-B016-47D3-86CE-6FF7A24CBA79}" type="presParOf" srcId="{9B990669-27F8-456D-9BEA-35A22E88251D}" destId="{2E02220D-0835-4921-877F-EC115170CF13}" srcOrd="1" destOrd="0" presId="urn:microsoft.com/office/officeart/2005/8/layout/default"/>
    <dgm:cxn modelId="{85545807-4454-4F92-8D6B-F97CF0B9F520}" type="presParOf" srcId="{9B990669-27F8-456D-9BEA-35A22E88251D}" destId="{3F6C7E6C-90D5-47E7-88F8-2991F8F4E2C8}" srcOrd="2" destOrd="0" presId="urn:microsoft.com/office/officeart/2005/8/layout/default"/>
    <dgm:cxn modelId="{E6DA5019-53BF-4FF3-85AF-2207BA8CF465}" type="presParOf" srcId="{9B990669-27F8-456D-9BEA-35A22E88251D}" destId="{5D768DF6-AC3E-4BEE-B121-0F0D73C2BC28}" srcOrd="3" destOrd="0" presId="urn:microsoft.com/office/officeart/2005/8/layout/default"/>
    <dgm:cxn modelId="{A4312EA3-8C37-4664-B09E-E939821EDB99}" type="presParOf" srcId="{9B990669-27F8-456D-9BEA-35A22E88251D}" destId="{64F037CC-490A-4342-8E34-929F92A16B5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AF2340-FBEB-4B1A-B287-2103108E5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BD8CA1-8ACE-42DE-A33D-45306EC0A41B}">
      <dgm:prSet phldrT="[Text]" custT="1"/>
      <dgm:spPr>
        <a:solidFill>
          <a:schemeClr val="accent6"/>
        </a:solidFill>
        <a:ln w="76200">
          <a:solidFill>
            <a:schemeClr val="tx1"/>
          </a:solidFill>
        </a:ln>
      </dgm:spPr>
      <dgm:t>
        <a:bodyPr/>
        <a:lstStyle/>
        <a:p>
          <a:pPr algn="ctr"/>
          <a:r>
            <a:rPr lang="en-US" sz="2400" b="1" kern="1200" dirty="0">
              <a:solidFill>
                <a:srgbClr val="002060"/>
              </a:solidFill>
              <a:latin typeface="+mn-lt"/>
              <a:ea typeface="+mn-ea"/>
              <a:cs typeface="+mn-cs"/>
            </a:rPr>
            <a:t>Harpursville Classification:        No Designation</a:t>
          </a:r>
        </a:p>
      </dgm:t>
    </dgm:pt>
    <dgm:pt modelId="{9A407BEB-DE43-4317-8AB9-625A01412F13}" type="parTrans" cxnId="{EBB0978F-6BB8-4A37-88F9-2173BC2FDC87}">
      <dgm:prSet/>
      <dgm:spPr/>
      <dgm:t>
        <a:bodyPr/>
        <a:lstStyle/>
        <a:p>
          <a:endParaRPr lang="en-US"/>
        </a:p>
      </dgm:t>
    </dgm:pt>
    <dgm:pt modelId="{D32C313A-13FC-43B0-BAEA-33C9C0683EF4}" type="sibTrans" cxnId="{EBB0978F-6BB8-4A37-88F9-2173BC2FDC87}">
      <dgm:prSet/>
      <dgm:spPr/>
      <dgm:t>
        <a:bodyPr/>
        <a:lstStyle/>
        <a:p>
          <a:endParaRPr lang="en-US"/>
        </a:p>
      </dgm:t>
    </dgm:pt>
    <dgm:pt modelId="{A472241B-C53A-4FBA-9EAD-9B616A5F152B}" type="pres">
      <dgm:prSet presAssocID="{0FAF2340-FBEB-4B1A-B287-2103108E55E5}" presName="linear" presStyleCnt="0">
        <dgm:presLayoutVars>
          <dgm:animLvl val="lvl"/>
          <dgm:resizeHandles val="exact"/>
        </dgm:presLayoutVars>
      </dgm:prSet>
      <dgm:spPr/>
    </dgm:pt>
    <dgm:pt modelId="{A68062D6-8AAF-4442-9275-CF4D71379F96}" type="pres">
      <dgm:prSet presAssocID="{BDBD8CA1-8ACE-42DE-A33D-45306EC0A41B}" presName="parentText" presStyleLbl="node1" presStyleIdx="0" presStyleCnt="1" custLinFactNeighborY="-13167">
        <dgm:presLayoutVars>
          <dgm:chMax val="0"/>
          <dgm:bulletEnabled val="1"/>
        </dgm:presLayoutVars>
      </dgm:prSet>
      <dgm:spPr/>
    </dgm:pt>
  </dgm:ptLst>
  <dgm:cxnLst>
    <dgm:cxn modelId="{80C92918-2531-48D2-BEFD-ECD459257FEA}" type="presOf" srcId="{BDBD8CA1-8ACE-42DE-A33D-45306EC0A41B}" destId="{A68062D6-8AAF-4442-9275-CF4D71379F96}" srcOrd="0" destOrd="0" presId="urn:microsoft.com/office/officeart/2005/8/layout/vList2"/>
    <dgm:cxn modelId="{EBB0978F-6BB8-4A37-88F9-2173BC2FDC87}" srcId="{0FAF2340-FBEB-4B1A-B287-2103108E55E5}" destId="{BDBD8CA1-8ACE-42DE-A33D-45306EC0A41B}" srcOrd="0" destOrd="0" parTransId="{9A407BEB-DE43-4317-8AB9-625A01412F13}" sibTransId="{D32C313A-13FC-43B0-BAEA-33C9C0683EF4}"/>
    <dgm:cxn modelId="{CB4136B8-D897-4D01-A588-2868EF9C1984}" type="presOf" srcId="{0FAF2340-FBEB-4B1A-B287-2103108E55E5}" destId="{A472241B-C53A-4FBA-9EAD-9B616A5F152B}" srcOrd="0" destOrd="0" presId="urn:microsoft.com/office/officeart/2005/8/layout/vList2"/>
    <dgm:cxn modelId="{70D24FB3-65EE-46B6-9601-BB80B1E3D9C5}" type="presParOf" srcId="{A472241B-C53A-4FBA-9EAD-9B616A5F152B}" destId="{A68062D6-8AAF-4442-9275-CF4D71379F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AF2340-FBEB-4B1A-B287-2103108E5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BD8CA1-8ACE-42DE-A33D-45306EC0A41B}">
      <dgm:prSet phldrT="[Text]" custT="1"/>
      <dgm:spPr>
        <a:solidFill>
          <a:schemeClr val="accent6"/>
        </a:solidFill>
        <a:ln w="76200">
          <a:solidFill>
            <a:schemeClr val="tx1"/>
          </a:solidFill>
        </a:ln>
      </dgm:spPr>
      <dgm:t>
        <a:bodyPr/>
        <a:lstStyle/>
        <a:p>
          <a:pPr algn="ctr"/>
          <a:r>
            <a:rPr lang="en-US" sz="2400" b="1" kern="1200" dirty="0">
              <a:solidFill>
                <a:srgbClr val="002060"/>
              </a:solidFill>
              <a:latin typeface="+mn-lt"/>
              <a:ea typeface="+mn-ea"/>
              <a:cs typeface="+mn-cs"/>
            </a:rPr>
            <a:t>Harpursville Projected Classification:        </a:t>
          </a:r>
        </a:p>
        <a:p>
          <a:pPr algn="ctr"/>
          <a:r>
            <a:rPr lang="en-US" sz="2400" b="1" kern="1200" dirty="0">
              <a:solidFill>
                <a:srgbClr val="002060"/>
              </a:solidFill>
              <a:latin typeface="+mn-lt"/>
              <a:ea typeface="+mn-ea"/>
              <a:cs typeface="+mn-cs"/>
            </a:rPr>
            <a:t>No Designation</a:t>
          </a:r>
        </a:p>
      </dgm:t>
    </dgm:pt>
    <dgm:pt modelId="{D32C313A-13FC-43B0-BAEA-33C9C0683EF4}" type="sibTrans" cxnId="{EBB0978F-6BB8-4A37-88F9-2173BC2FDC87}">
      <dgm:prSet/>
      <dgm:spPr/>
      <dgm:t>
        <a:bodyPr/>
        <a:lstStyle/>
        <a:p>
          <a:endParaRPr lang="en-US"/>
        </a:p>
      </dgm:t>
    </dgm:pt>
    <dgm:pt modelId="{9A407BEB-DE43-4317-8AB9-625A01412F13}" type="parTrans" cxnId="{EBB0978F-6BB8-4A37-88F9-2173BC2FDC87}">
      <dgm:prSet/>
      <dgm:spPr/>
      <dgm:t>
        <a:bodyPr/>
        <a:lstStyle/>
        <a:p>
          <a:endParaRPr lang="en-US"/>
        </a:p>
      </dgm:t>
    </dgm:pt>
    <dgm:pt modelId="{A472241B-C53A-4FBA-9EAD-9B616A5F152B}" type="pres">
      <dgm:prSet presAssocID="{0FAF2340-FBEB-4B1A-B287-2103108E55E5}" presName="linear" presStyleCnt="0">
        <dgm:presLayoutVars>
          <dgm:animLvl val="lvl"/>
          <dgm:resizeHandles val="exact"/>
        </dgm:presLayoutVars>
      </dgm:prSet>
      <dgm:spPr/>
    </dgm:pt>
    <dgm:pt modelId="{A68062D6-8AAF-4442-9275-CF4D71379F96}" type="pres">
      <dgm:prSet presAssocID="{BDBD8CA1-8ACE-42DE-A33D-45306EC0A41B}" presName="parentText" presStyleLbl="node1" presStyleIdx="0" presStyleCnt="1" custScaleY="258850" custLinFactY="-25594" custLinFactNeighborX="-1458" custLinFactNeighborY="-100000">
        <dgm:presLayoutVars>
          <dgm:chMax val="0"/>
          <dgm:bulletEnabled val="1"/>
        </dgm:presLayoutVars>
      </dgm:prSet>
      <dgm:spPr/>
    </dgm:pt>
  </dgm:ptLst>
  <dgm:cxnLst>
    <dgm:cxn modelId="{80C92918-2531-48D2-BEFD-ECD459257FEA}" type="presOf" srcId="{BDBD8CA1-8ACE-42DE-A33D-45306EC0A41B}" destId="{A68062D6-8AAF-4442-9275-CF4D71379F96}" srcOrd="0" destOrd="0" presId="urn:microsoft.com/office/officeart/2005/8/layout/vList2"/>
    <dgm:cxn modelId="{EBB0978F-6BB8-4A37-88F9-2173BC2FDC87}" srcId="{0FAF2340-FBEB-4B1A-B287-2103108E55E5}" destId="{BDBD8CA1-8ACE-42DE-A33D-45306EC0A41B}" srcOrd="0" destOrd="0" parTransId="{9A407BEB-DE43-4317-8AB9-625A01412F13}" sibTransId="{D32C313A-13FC-43B0-BAEA-33C9C0683EF4}"/>
    <dgm:cxn modelId="{CB4136B8-D897-4D01-A588-2868EF9C1984}" type="presOf" srcId="{0FAF2340-FBEB-4B1A-B287-2103108E55E5}" destId="{A472241B-C53A-4FBA-9EAD-9B616A5F152B}" srcOrd="0" destOrd="0" presId="urn:microsoft.com/office/officeart/2005/8/layout/vList2"/>
    <dgm:cxn modelId="{70D24FB3-65EE-46B6-9601-BB80B1E3D9C5}" type="presParOf" srcId="{A472241B-C53A-4FBA-9EAD-9B616A5F152B}" destId="{A68062D6-8AAF-4442-9275-CF4D71379F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153B97-F1B3-3D40-89D3-A607B9FBDAA7}" type="doc">
      <dgm:prSet loTypeId="urn:microsoft.com/office/officeart/2005/8/layout/vList2" loCatId="" qsTypeId="urn:microsoft.com/office/officeart/2005/8/quickstyle/simple4" qsCatId="simple" csTypeId="urn:microsoft.com/office/officeart/2005/8/colors/accent2_1" csCatId="accent2" phldr="1"/>
      <dgm:spPr/>
      <dgm:t>
        <a:bodyPr/>
        <a:lstStyle/>
        <a:p>
          <a:endParaRPr lang="en-US"/>
        </a:p>
      </dgm:t>
    </dgm:pt>
    <dgm:pt modelId="{12E9D293-2D77-BB48-ABA4-CAA45F3F0C65}">
      <dgm:prSet phldrT="[Text]"/>
      <dgm:spPr/>
      <dgm:t>
        <a:bodyPr/>
        <a:lstStyle/>
        <a:p>
          <a:r>
            <a:rPr lang="en-US" dirty="0"/>
            <a:t>Poverty</a:t>
          </a:r>
        </a:p>
      </dgm:t>
    </dgm:pt>
    <dgm:pt modelId="{124D71CD-F075-1B4F-A4EE-E99B945E063A}" type="parTrans" cxnId="{6D0A3761-7271-E941-A6BA-6A4EC0C6CF1B}">
      <dgm:prSet/>
      <dgm:spPr/>
      <dgm:t>
        <a:bodyPr/>
        <a:lstStyle/>
        <a:p>
          <a:endParaRPr lang="en-US"/>
        </a:p>
      </dgm:t>
    </dgm:pt>
    <dgm:pt modelId="{F80DD3C3-1FF7-A14D-9AC7-D62A21EFECCC}" type="sibTrans" cxnId="{6D0A3761-7271-E941-A6BA-6A4EC0C6CF1B}">
      <dgm:prSet/>
      <dgm:spPr/>
      <dgm:t>
        <a:bodyPr/>
        <a:lstStyle/>
        <a:p>
          <a:endParaRPr lang="en-US"/>
        </a:p>
      </dgm:t>
    </dgm:pt>
    <dgm:pt modelId="{DFAE6E64-CE30-544E-8F51-2B3BBC502C4E}">
      <dgm:prSet phldrT="[Text]"/>
      <dgm:spPr/>
      <dgm:t>
        <a:bodyPr/>
        <a:lstStyle/>
        <a:p>
          <a:r>
            <a:rPr lang="en-US" dirty="0"/>
            <a:t>Class Size</a:t>
          </a:r>
        </a:p>
      </dgm:t>
    </dgm:pt>
    <dgm:pt modelId="{80488C7E-0A36-3A4A-881C-FB478444A394}" type="parTrans" cxnId="{3F0A2BD8-F3D7-2641-9FEE-08986A23519A}">
      <dgm:prSet/>
      <dgm:spPr/>
      <dgm:t>
        <a:bodyPr/>
        <a:lstStyle/>
        <a:p>
          <a:endParaRPr lang="en-US"/>
        </a:p>
      </dgm:t>
    </dgm:pt>
    <dgm:pt modelId="{5679249F-A3FD-074C-A498-C74EBCDBD720}" type="sibTrans" cxnId="{3F0A2BD8-F3D7-2641-9FEE-08986A23519A}">
      <dgm:prSet/>
      <dgm:spPr/>
      <dgm:t>
        <a:bodyPr/>
        <a:lstStyle/>
        <a:p>
          <a:endParaRPr lang="en-US"/>
        </a:p>
      </dgm:t>
    </dgm:pt>
    <dgm:pt modelId="{85489DBF-80FA-DF4A-9244-A955B2000EEE}">
      <dgm:prSet phldrT="[Text]"/>
      <dgm:spPr/>
      <dgm:t>
        <a:bodyPr/>
        <a:lstStyle/>
        <a:p>
          <a:r>
            <a:rPr lang="en-US" dirty="0"/>
            <a:t>Teacher Turnover</a:t>
          </a:r>
        </a:p>
      </dgm:t>
    </dgm:pt>
    <dgm:pt modelId="{4D2B95C0-EA33-2D4C-8419-B264A28DA795}" type="parTrans" cxnId="{A500F453-C10C-084C-BF9F-12A8F48EDD9F}">
      <dgm:prSet/>
      <dgm:spPr/>
      <dgm:t>
        <a:bodyPr/>
        <a:lstStyle/>
        <a:p>
          <a:endParaRPr lang="en-US"/>
        </a:p>
      </dgm:t>
    </dgm:pt>
    <dgm:pt modelId="{58929F62-951E-B245-8C17-7599C04E92AE}" type="sibTrans" cxnId="{A500F453-C10C-084C-BF9F-12A8F48EDD9F}">
      <dgm:prSet/>
      <dgm:spPr/>
      <dgm:t>
        <a:bodyPr/>
        <a:lstStyle/>
        <a:p>
          <a:endParaRPr lang="en-US"/>
        </a:p>
      </dgm:t>
    </dgm:pt>
    <dgm:pt modelId="{A3860668-258E-4858-9405-CDB448677BED}">
      <dgm:prSet phldrT="[Text]"/>
      <dgm:spPr/>
      <dgm:t>
        <a:bodyPr/>
        <a:lstStyle/>
        <a:p>
          <a:r>
            <a:rPr lang="en-US" dirty="0"/>
            <a:t>Tax Base</a:t>
          </a:r>
        </a:p>
      </dgm:t>
    </dgm:pt>
    <dgm:pt modelId="{FF958222-43D3-4EC7-B0AB-74D7A2BC0196}" type="parTrans" cxnId="{0DDD83D6-BFE4-4D59-B111-2B0CE7EBBD0D}">
      <dgm:prSet/>
      <dgm:spPr/>
      <dgm:t>
        <a:bodyPr/>
        <a:lstStyle/>
        <a:p>
          <a:endParaRPr lang="en-US"/>
        </a:p>
      </dgm:t>
    </dgm:pt>
    <dgm:pt modelId="{94476315-388E-4A9A-B9FD-7D8132BAF6DA}" type="sibTrans" cxnId="{0DDD83D6-BFE4-4D59-B111-2B0CE7EBBD0D}">
      <dgm:prSet/>
      <dgm:spPr/>
      <dgm:t>
        <a:bodyPr/>
        <a:lstStyle/>
        <a:p>
          <a:endParaRPr lang="en-US"/>
        </a:p>
      </dgm:t>
    </dgm:pt>
    <dgm:pt modelId="{E6617348-9AA2-4B92-962A-DAAE36D9B287}">
      <dgm:prSet phldrT="[Text]"/>
      <dgm:spPr/>
      <dgm:t>
        <a:bodyPr/>
        <a:lstStyle/>
        <a:p>
          <a:r>
            <a:rPr lang="en-US" dirty="0"/>
            <a:t>Budget Support</a:t>
          </a:r>
        </a:p>
      </dgm:t>
    </dgm:pt>
    <dgm:pt modelId="{5307F035-0B1A-4F33-A894-E34BDF87D0B4}" type="parTrans" cxnId="{D974BEF7-6842-4CE2-9919-DF206F83935A}">
      <dgm:prSet/>
      <dgm:spPr/>
      <dgm:t>
        <a:bodyPr/>
        <a:lstStyle/>
        <a:p>
          <a:endParaRPr lang="en-US"/>
        </a:p>
      </dgm:t>
    </dgm:pt>
    <dgm:pt modelId="{CE965A85-ED0F-4BF1-AEFC-3218C1DAF3D2}" type="sibTrans" cxnId="{D974BEF7-6842-4CE2-9919-DF206F83935A}">
      <dgm:prSet/>
      <dgm:spPr/>
      <dgm:t>
        <a:bodyPr/>
        <a:lstStyle/>
        <a:p>
          <a:endParaRPr lang="en-US"/>
        </a:p>
      </dgm:t>
    </dgm:pt>
    <dgm:pt modelId="{3AC1880B-B4CC-489E-94A6-3EAA9783F5DB}">
      <dgm:prSet phldrT="[Text]"/>
      <dgm:spPr/>
      <dgm:t>
        <a:bodyPr/>
        <a:lstStyle/>
        <a:p>
          <a:r>
            <a:rPr lang="en-US" dirty="0"/>
            <a:t>English Language Learners</a:t>
          </a:r>
        </a:p>
      </dgm:t>
    </dgm:pt>
    <dgm:pt modelId="{C050C4D5-FA2E-4351-91ED-5F13CDF53633}" type="parTrans" cxnId="{381EC918-BC62-456B-9DD0-2C20EEAF0EA6}">
      <dgm:prSet/>
      <dgm:spPr/>
      <dgm:t>
        <a:bodyPr/>
        <a:lstStyle/>
        <a:p>
          <a:endParaRPr lang="en-US"/>
        </a:p>
      </dgm:t>
    </dgm:pt>
    <dgm:pt modelId="{1BA77CA9-2920-4F09-93CF-5775D01760AC}" type="sibTrans" cxnId="{381EC918-BC62-456B-9DD0-2C20EEAF0EA6}">
      <dgm:prSet/>
      <dgm:spPr/>
      <dgm:t>
        <a:bodyPr/>
        <a:lstStyle/>
        <a:p>
          <a:endParaRPr lang="en-US"/>
        </a:p>
      </dgm:t>
    </dgm:pt>
    <dgm:pt modelId="{75343FA1-68CB-6A45-996B-95886E48D08C}" type="pres">
      <dgm:prSet presAssocID="{50153B97-F1B3-3D40-89D3-A607B9FBDAA7}" presName="linear" presStyleCnt="0">
        <dgm:presLayoutVars>
          <dgm:animLvl val="lvl"/>
          <dgm:resizeHandles val="exact"/>
        </dgm:presLayoutVars>
      </dgm:prSet>
      <dgm:spPr/>
    </dgm:pt>
    <dgm:pt modelId="{4A18799F-FD6D-4E41-8C82-75ED8D2CFBEE}" type="pres">
      <dgm:prSet presAssocID="{12E9D293-2D77-BB48-ABA4-CAA45F3F0C65}" presName="parentText" presStyleLbl="node1" presStyleIdx="0" presStyleCnt="6">
        <dgm:presLayoutVars>
          <dgm:chMax val="0"/>
          <dgm:bulletEnabled val="1"/>
        </dgm:presLayoutVars>
      </dgm:prSet>
      <dgm:spPr/>
    </dgm:pt>
    <dgm:pt modelId="{585FC18C-9AB6-4D84-AA4A-E22FA4A9476B}" type="pres">
      <dgm:prSet presAssocID="{F80DD3C3-1FF7-A14D-9AC7-D62A21EFECCC}" presName="spacer" presStyleCnt="0"/>
      <dgm:spPr/>
    </dgm:pt>
    <dgm:pt modelId="{CBE15107-9BF6-E740-B616-4481F39916F8}" type="pres">
      <dgm:prSet presAssocID="{DFAE6E64-CE30-544E-8F51-2B3BBC502C4E}" presName="parentText" presStyleLbl="node1" presStyleIdx="1" presStyleCnt="6">
        <dgm:presLayoutVars>
          <dgm:chMax val="0"/>
          <dgm:bulletEnabled val="1"/>
        </dgm:presLayoutVars>
      </dgm:prSet>
      <dgm:spPr/>
    </dgm:pt>
    <dgm:pt modelId="{0BC59CD8-7F86-174A-B54A-FB203A368E0B}" type="pres">
      <dgm:prSet presAssocID="{5679249F-A3FD-074C-A498-C74EBCDBD720}" presName="spacer" presStyleCnt="0"/>
      <dgm:spPr/>
    </dgm:pt>
    <dgm:pt modelId="{0B31B62B-1BD2-FA4E-ADBF-A6354F2D358E}" type="pres">
      <dgm:prSet presAssocID="{85489DBF-80FA-DF4A-9244-A955B2000EEE}" presName="parentText" presStyleLbl="node1" presStyleIdx="2" presStyleCnt="6">
        <dgm:presLayoutVars>
          <dgm:chMax val="0"/>
          <dgm:bulletEnabled val="1"/>
        </dgm:presLayoutVars>
      </dgm:prSet>
      <dgm:spPr/>
    </dgm:pt>
    <dgm:pt modelId="{CCAF2DDD-0201-45A8-B328-5928FA405125}" type="pres">
      <dgm:prSet presAssocID="{58929F62-951E-B245-8C17-7599C04E92AE}" presName="spacer" presStyleCnt="0"/>
      <dgm:spPr/>
    </dgm:pt>
    <dgm:pt modelId="{B3F50D93-D5D0-4035-A0F9-1F4C615C916F}" type="pres">
      <dgm:prSet presAssocID="{A3860668-258E-4858-9405-CDB448677BED}" presName="parentText" presStyleLbl="node1" presStyleIdx="3" presStyleCnt="6">
        <dgm:presLayoutVars>
          <dgm:chMax val="0"/>
          <dgm:bulletEnabled val="1"/>
        </dgm:presLayoutVars>
      </dgm:prSet>
      <dgm:spPr/>
    </dgm:pt>
    <dgm:pt modelId="{A58C5AEA-6605-47D9-84B0-91B3F0398BB6}" type="pres">
      <dgm:prSet presAssocID="{94476315-388E-4A9A-B9FD-7D8132BAF6DA}" presName="spacer" presStyleCnt="0"/>
      <dgm:spPr/>
    </dgm:pt>
    <dgm:pt modelId="{BCABC628-24F1-4F29-BBD8-3B1B1A4DEA24}" type="pres">
      <dgm:prSet presAssocID="{E6617348-9AA2-4B92-962A-DAAE36D9B287}" presName="parentText" presStyleLbl="node1" presStyleIdx="4" presStyleCnt="6">
        <dgm:presLayoutVars>
          <dgm:chMax val="0"/>
          <dgm:bulletEnabled val="1"/>
        </dgm:presLayoutVars>
      </dgm:prSet>
      <dgm:spPr/>
    </dgm:pt>
    <dgm:pt modelId="{E88B9920-8137-4453-A94A-A3F0080E9E43}" type="pres">
      <dgm:prSet presAssocID="{CE965A85-ED0F-4BF1-AEFC-3218C1DAF3D2}" presName="spacer" presStyleCnt="0"/>
      <dgm:spPr/>
    </dgm:pt>
    <dgm:pt modelId="{67DF15FB-6395-44D3-B408-F311A8A817F6}" type="pres">
      <dgm:prSet presAssocID="{3AC1880B-B4CC-489E-94A6-3EAA9783F5DB}" presName="parentText" presStyleLbl="node1" presStyleIdx="5" presStyleCnt="6">
        <dgm:presLayoutVars>
          <dgm:chMax val="0"/>
          <dgm:bulletEnabled val="1"/>
        </dgm:presLayoutVars>
      </dgm:prSet>
      <dgm:spPr/>
    </dgm:pt>
  </dgm:ptLst>
  <dgm:cxnLst>
    <dgm:cxn modelId="{7993D30A-5B95-41EE-9DCF-6D4FFFCD58E1}" type="presOf" srcId="{3AC1880B-B4CC-489E-94A6-3EAA9783F5DB}" destId="{67DF15FB-6395-44D3-B408-F311A8A817F6}" srcOrd="0" destOrd="0" presId="urn:microsoft.com/office/officeart/2005/8/layout/vList2"/>
    <dgm:cxn modelId="{A327FE0B-A865-43E9-AC6F-0C3CD6EDEA79}" type="presOf" srcId="{12E9D293-2D77-BB48-ABA4-CAA45F3F0C65}" destId="{4A18799F-FD6D-4E41-8C82-75ED8D2CFBEE}" srcOrd="0" destOrd="0" presId="urn:microsoft.com/office/officeart/2005/8/layout/vList2"/>
    <dgm:cxn modelId="{381EC918-BC62-456B-9DD0-2C20EEAF0EA6}" srcId="{50153B97-F1B3-3D40-89D3-A607B9FBDAA7}" destId="{3AC1880B-B4CC-489E-94A6-3EAA9783F5DB}" srcOrd="5" destOrd="0" parTransId="{C050C4D5-FA2E-4351-91ED-5F13CDF53633}" sibTransId="{1BA77CA9-2920-4F09-93CF-5775D01760AC}"/>
    <dgm:cxn modelId="{48FD653F-6BF0-4910-B6DC-24E38C04649D}" type="presOf" srcId="{DFAE6E64-CE30-544E-8F51-2B3BBC502C4E}" destId="{CBE15107-9BF6-E740-B616-4481F39916F8}" srcOrd="0" destOrd="0" presId="urn:microsoft.com/office/officeart/2005/8/layout/vList2"/>
    <dgm:cxn modelId="{6D0A3761-7271-E941-A6BA-6A4EC0C6CF1B}" srcId="{50153B97-F1B3-3D40-89D3-A607B9FBDAA7}" destId="{12E9D293-2D77-BB48-ABA4-CAA45F3F0C65}" srcOrd="0" destOrd="0" parTransId="{124D71CD-F075-1B4F-A4EE-E99B945E063A}" sibTransId="{F80DD3C3-1FF7-A14D-9AC7-D62A21EFECCC}"/>
    <dgm:cxn modelId="{3E022F52-A035-40FE-97FF-4D45D23288E6}" type="presOf" srcId="{E6617348-9AA2-4B92-962A-DAAE36D9B287}" destId="{BCABC628-24F1-4F29-BBD8-3B1B1A4DEA24}" srcOrd="0" destOrd="0" presId="urn:microsoft.com/office/officeart/2005/8/layout/vList2"/>
    <dgm:cxn modelId="{A500F453-C10C-084C-BF9F-12A8F48EDD9F}" srcId="{50153B97-F1B3-3D40-89D3-A607B9FBDAA7}" destId="{85489DBF-80FA-DF4A-9244-A955B2000EEE}" srcOrd="2" destOrd="0" parTransId="{4D2B95C0-EA33-2D4C-8419-B264A28DA795}" sibTransId="{58929F62-951E-B245-8C17-7599C04E92AE}"/>
    <dgm:cxn modelId="{A13EDE58-9DEF-4E15-A733-6221E36D1E31}" type="presOf" srcId="{A3860668-258E-4858-9405-CDB448677BED}" destId="{B3F50D93-D5D0-4035-A0F9-1F4C615C916F}" srcOrd="0" destOrd="0" presId="urn:microsoft.com/office/officeart/2005/8/layout/vList2"/>
    <dgm:cxn modelId="{79F1F47C-C50A-45EA-82CD-0ECF26000F67}" type="presOf" srcId="{85489DBF-80FA-DF4A-9244-A955B2000EEE}" destId="{0B31B62B-1BD2-FA4E-ADBF-A6354F2D358E}" srcOrd="0" destOrd="0" presId="urn:microsoft.com/office/officeart/2005/8/layout/vList2"/>
    <dgm:cxn modelId="{0DDD83D6-BFE4-4D59-B111-2B0CE7EBBD0D}" srcId="{50153B97-F1B3-3D40-89D3-A607B9FBDAA7}" destId="{A3860668-258E-4858-9405-CDB448677BED}" srcOrd="3" destOrd="0" parTransId="{FF958222-43D3-4EC7-B0AB-74D7A2BC0196}" sibTransId="{94476315-388E-4A9A-B9FD-7D8132BAF6DA}"/>
    <dgm:cxn modelId="{3F0A2BD8-F3D7-2641-9FEE-08986A23519A}" srcId="{50153B97-F1B3-3D40-89D3-A607B9FBDAA7}" destId="{DFAE6E64-CE30-544E-8F51-2B3BBC502C4E}" srcOrd="1" destOrd="0" parTransId="{80488C7E-0A36-3A4A-881C-FB478444A394}" sibTransId="{5679249F-A3FD-074C-A498-C74EBCDBD720}"/>
    <dgm:cxn modelId="{98ED5EF3-1B75-4E8A-8FA1-D3A66A1FC1C8}" type="presOf" srcId="{50153B97-F1B3-3D40-89D3-A607B9FBDAA7}" destId="{75343FA1-68CB-6A45-996B-95886E48D08C}" srcOrd="0" destOrd="0" presId="urn:microsoft.com/office/officeart/2005/8/layout/vList2"/>
    <dgm:cxn modelId="{D974BEF7-6842-4CE2-9919-DF206F83935A}" srcId="{50153B97-F1B3-3D40-89D3-A607B9FBDAA7}" destId="{E6617348-9AA2-4B92-962A-DAAE36D9B287}" srcOrd="4" destOrd="0" parTransId="{5307F035-0B1A-4F33-A894-E34BDF87D0B4}" sibTransId="{CE965A85-ED0F-4BF1-AEFC-3218C1DAF3D2}"/>
    <dgm:cxn modelId="{2EE1BA0A-9518-47D8-A3EE-044425636F89}" type="presParOf" srcId="{75343FA1-68CB-6A45-996B-95886E48D08C}" destId="{4A18799F-FD6D-4E41-8C82-75ED8D2CFBEE}" srcOrd="0" destOrd="0" presId="urn:microsoft.com/office/officeart/2005/8/layout/vList2"/>
    <dgm:cxn modelId="{AC418DAF-95B4-4811-93BB-121520C44241}" type="presParOf" srcId="{75343FA1-68CB-6A45-996B-95886E48D08C}" destId="{585FC18C-9AB6-4D84-AA4A-E22FA4A9476B}" srcOrd="1" destOrd="0" presId="urn:microsoft.com/office/officeart/2005/8/layout/vList2"/>
    <dgm:cxn modelId="{323D707F-7A25-4CBC-8A57-0FF29DF81276}" type="presParOf" srcId="{75343FA1-68CB-6A45-996B-95886E48D08C}" destId="{CBE15107-9BF6-E740-B616-4481F39916F8}" srcOrd="2" destOrd="0" presId="urn:microsoft.com/office/officeart/2005/8/layout/vList2"/>
    <dgm:cxn modelId="{D23ACF13-E095-4BE5-8659-BCB4471D9680}" type="presParOf" srcId="{75343FA1-68CB-6A45-996B-95886E48D08C}" destId="{0BC59CD8-7F86-174A-B54A-FB203A368E0B}" srcOrd="3" destOrd="0" presId="urn:microsoft.com/office/officeart/2005/8/layout/vList2"/>
    <dgm:cxn modelId="{9908C533-A494-4638-A93F-AB0D22CDBC20}" type="presParOf" srcId="{75343FA1-68CB-6A45-996B-95886E48D08C}" destId="{0B31B62B-1BD2-FA4E-ADBF-A6354F2D358E}" srcOrd="4" destOrd="0" presId="urn:microsoft.com/office/officeart/2005/8/layout/vList2"/>
    <dgm:cxn modelId="{1D388B77-06BE-410C-BD94-2A89FDBF0530}" type="presParOf" srcId="{75343FA1-68CB-6A45-996B-95886E48D08C}" destId="{CCAF2DDD-0201-45A8-B328-5928FA405125}" srcOrd="5" destOrd="0" presId="urn:microsoft.com/office/officeart/2005/8/layout/vList2"/>
    <dgm:cxn modelId="{A1EAA8BB-B2A6-4B41-817B-6EBE99997AAD}" type="presParOf" srcId="{75343FA1-68CB-6A45-996B-95886E48D08C}" destId="{B3F50D93-D5D0-4035-A0F9-1F4C615C916F}" srcOrd="6" destOrd="0" presId="urn:microsoft.com/office/officeart/2005/8/layout/vList2"/>
    <dgm:cxn modelId="{E11C3853-E753-4559-9143-1D8FD2627F18}" type="presParOf" srcId="{75343FA1-68CB-6A45-996B-95886E48D08C}" destId="{A58C5AEA-6605-47D9-84B0-91B3F0398BB6}" srcOrd="7" destOrd="0" presId="urn:microsoft.com/office/officeart/2005/8/layout/vList2"/>
    <dgm:cxn modelId="{4E06FD2B-2CC1-4AF5-8E75-91A9797D47A9}" type="presParOf" srcId="{75343FA1-68CB-6A45-996B-95886E48D08C}" destId="{BCABC628-24F1-4F29-BBD8-3B1B1A4DEA24}" srcOrd="8" destOrd="0" presId="urn:microsoft.com/office/officeart/2005/8/layout/vList2"/>
    <dgm:cxn modelId="{6FE5314D-62AE-4132-A9A4-3508219F4720}" type="presParOf" srcId="{75343FA1-68CB-6A45-996B-95886E48D08C}" destId="{E88B9920-8137-4453-A94A-A3F0080E9E43}" srcOrd="9" destOrd="0" presId="urn:microsoft.com/office/officeart/2005/8/layout/vList2"/>
    <dgm:cxn modelId="{EE531B68-31CC-4184-9D47-1A2B580BF26E}" type="presParOf" srcId="{75343FA1-68CB-6A45-996B-95886E48D08C}" destId="{67DF15FB-6395-44D3-B408-F311A8A817F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4A6F2C-24F5-0048-8719-D65E7263A68E}" type="doc">
      <dgm:prSet loTypeId="urn:microsoft.com/office/officeart/2005/8/layout/lProcess3" loCatId="" qsTypeId="urn:microsoft.com/office/officeart/2005/8/quickstyle/simple4" qsCatId="simple" csTypeId="urn:microsoft.com/office/officeart/2005/8/colors/accent6_2" csCatId="accent6" phldr="1"/>
      <dgm:spPr/>
      <dgm:t>
        <a:bodyPr/>
        <a:lstStyle/>
        <a:p>
          <a:endParaRPr lang="en-US"/>
        </a:p>
      </dgm:t>
    </dgm:pt>
    <dgm:pt modelId="{28F29028-4CCD-5043-BD6E-7E339F7EC6DA}">
      <dgm:prSet phldrT="[Text]"/>
      <dgm:spPr/>
      <dgm:t>
        <a:bodyPr/>
        <a:lstStyle/>
        <a:p>
          <a:r>
            <a:rPr lang="en-US" dirty="0">
              <a:solidFill>
                <a:schemeClr val="bg1"/>
              </a:solidFill>
            </a:rPr>
            <a:t>Significant Environmental Stress</a:t>
          </a:r>
        </a:p>
      </dgm:t>
    </dgm:pt>
    <dgm:pt modelId="{CA17D620-3316-2A4E-914A-CA52DA5C1824}" type="parTrans" cxnId="{F2DE4590-259B-AA44-A52E-6BEB4BFD73FE}">
      <dgm:prSet/>
      <dgm:spPr/>
      <dgm:t>
        <a:bodyPr/>
        <a:lstStyle/>
        <a:p>
          <a:endParaRPr lang="en-US"/>
        </a:p>
      </dgm:t>
    </dgm:pt>
    <dgm:pt modelId="{EEFF0A0C-0041-CC4E-AF56-B3E976A7EB7D}" type="sibTrans" cxnId="{F2DE4590-259B-AA44-A52E-6BEB4BFD73FE}">
      <dgm:prSet/>
      <dgm:spPr/>
      <dgm:t>
        <a:bodyPr/>
        <a:lstStyle/>
        <a:p>
          <a:endParaRPr lang="en-US"/>
        </a:p>
      </dgm:t>
    </dgm:pt>
    <dgm:pt modelId="{CC918BDA-166C-1D4E-8248-BABAC1EA6E2E}">
      <dgm:prSet phldrT="[Text]"/>
      <dgm:spPr/>
      <dgm:t>
        <a:bodyPr/>
        <a:lstStyle/>
        <a:p>
          <a:r>
            <a:rPr lang="en-US" dirty="0">
              <a:solidFill>
                <a:schemeClr val="bg1"/>
              </a:solidFill>
            </a:rPr>
            <a:t>60%</a:t>
          </a:r>
        </a:p>
      </dgm:t>
    </dgm:pt>
    <dgm:pt modelId="{CD2B1F98-0886-8E45-9B4B-A11AB0BEDFFC}" type="parTrans" cxnId="{7FD3CAA8-39B0-B74D-A271-60C45199BC08}">
      <dgm:prSet/>
      <dgm:spPr/>
      <dgm:t>
        <a:bodyPr/>
        <a:lstStyle/>
        <a:p>
          <a:endParaRPr lang="en-US"/>
        </a:p>
      </dgm:t>
    </dgm:pt>
    <dgm:pt modelId="{714031AB-522E-CC44-8A32-E66790E241A1}" type="sibTrans" cxnId="{7FD3CAA8-39B0-B74D-A271-60C45199BC08}">
      <dgm:prSet/>
      <dgm:spPr/>
      <dgm:t>
        <a:bodyPr/>
        <a:lstStyle/>
        <a:p>
          <a:endParaRPr lang="en-US"/>
        </a:p>
      </dgm:t>
    </dgm:pt>
    <dgm:pt modelId="{C2DDBA85-307E-EB47-B12C-D159975616C6}">
      <dgm:prSet phldrT="[Text]"/>
      <dgm:spPr/>
      <dgm:t>
        <a:bodyPr/>
        <a:lstStyle/>
        <a:p>
          <a:r>
            <a:rPr lang="en-US" dirty="0">
              <a:solidFill>
                <a:schemeClr val="bg1"/>
              </a:solidFill>
            </a:rPr>
            <a:t>100%</a:t>
          </a:r>
        </a:p>
      </dgm:t>
    </dgm:pt>
    <dgm:pt modelId="{7873030C-08DD-4742-894F-F73E9CCD2480}" type="parTrans" cxnId="{27ADC6E8-BA8B-3F47-B771-038A3485D84A}">
      <dgm:prSet/>
      <dgm:spPr/>
      <dgm:t>
        <a:bodyPr/>
        <a:lstStyle/>
        <a:p>
          <a:endParaRPr lang="en-US"/>
        </a:p>
      </dgm:t>
    </dgm:pt>
    <dgm:pt modelId="{1499F796-55AD-CF40-83C1-5F46EFF509A4}" type="sibTrans" cxnId="{27ADC6E8-BA8B-3F47-B771-038A3485D84A}">
      <dgm:prSet/>
      <dgm:spPr/>
      <dgm:t>
        <a:bodyPr/>
        <a:lstStyle/>
        <a:p>
          <a:endParaRPr lang="en-US"/>
        </a:p>
      </dgm:t>
    </dgm:pt>
    <dgm:pt modelId="{C82089A3-BE7D-0A4B-8CA6-0DC5E6D83353}">
      <dgm:prSet phldrT="[Text]"/>
      <dgm:spPr/>
      <dgm:t>
        <a:bodyPr/>
        <a:lstStyle/>
        <a:p>
          <a:r>
            <a:rPr lang="en-US" dirty="0">
              <a:solidFill>
                <a:schemeClr val="bg1"/>
              </a:solidFill>
            </a:rPr>
            <a:t>Moderate Environmental Stress</a:t>
          </a:r>
        </a:p>
      </dgm:t>
    </dgm:pt>
    <dgm:pt modelId="{577E5117-4B68-7147-9D5F-10A3218C427D}" type="parTrans" cxnId="{6C728A11-747B-3F4B-A129-FF0A19508DE2}">
      <dgm:prSet/>
      <dgm:spPr/>
      <dgm:t>
        <a:bodyPr/>
        <a:lstStyle/>
        <a:p>
          <a:endParaRPr lang="en-US"/>
        </a:p>
      </dgm:t>
    </dgm:pt>
    <dgm:pt modelId="{5A00BAD9-F6E4-1846-82D2-6B86173F5E23}" type="sibTrans" cxnId="{6C728A11-747B-3F4B-A129-FF0A19508DE2}">
      <dgm:prSet/>
      <dgm:spPr/>
      <dgm:t>
        <a:bodyPr/>
        <a:lstStyle/>
        <a:p>
          <a:endParaRPr lang="en-US"/>
        </a:p>
      </dgm:t>
    </dgm:pt>
    <dgm:pt modelId="{C00544CF-AFE0-5444-A27E-570B2F8B7B0B}">
      <dgm:prSet phldrT="[Text]"/>
      <dgm:spPr/>
      <dgm:t>
        <a:bodyPr/>
        <a:lstStyle/>
        <a:p>
          <a:r>
            <a:rPr lang="en-US" dirty="0">
              <a:solidFill>
                <a:schemeClr val="bg1"/>
              </a:solidFill>
            </a:rPr>
            <a:t>45%</a:t>
          </a:r>
        </a:p>
      </dgm:t>
    </dgm:pt>
    <dgm:pt modelId="{3EC99E12-9722-C342-982B-FAB919842696}" type="parTrans" cxnId="{0E1ADCF0-1569-E84F-AAF5-DEED901551F4}">
      <dgm:prSet/>
      <dgm:spPr/>
      <dgm:t>
        <a:bodyPr/>
        <a:lstStyle/>
        <a:p>
          <a:endParaRPr lang="en-US"/>
        </a:p>
      </dgm:t>
    </dgm:pt>
    <dgm:pt modelId="{D61D3625-3221-D342-93E9-CB7C2B0EDAC1}" type="sibTrans" cxnId="{0E1ADCF0-1569-E84F-AAF5-DEED901551F4}">
      <dgm:prSet/>
      <dgm:spPr/>
      <dgm:t>
        <a:bodyPr/>
        <a:lstStyle/>
        <a:p>
          <a:endParaRPr lang="en-US"/>
        </a:p>
      </dgm:t>
    </dgm:pt>
    <dgm:pt modelId="{0F065067-8C75-4942-8DFA-A78DF4341A68}">
      <dgm:prSet phldrT="[Text]"/>
      <dgm:spPr/>
      <dgm:t>
        <a:bodyPr/>
        <a:lstStyle/>
        <a:p>
          <a:r>
            <a:rPr lang="en-US" dirty="0">
              <a:solidFill>
                <a:schemeClr val="bg1"/>
              </a:solidFill>
            </a:rPr>
            <a:t>59.9%</a:t>
          </a:r>
        </a:p>
      </dgm:t>
    </dgm:pt>
    <dgm:pt modelId="{3291502B-0A73-884E-A2E0-B20F642537F9}" type="parTrans" cxnId="{5A5CAC21-1F63-A14A-A257-F05806E77FB9}">
      <dgm:prSet/>
      <dgm:spPr/>
      <dgm:t>
        <a:bodyPr/>
        <a:lstStyle/>
        <a:p>
          <a:endParaRPr lang="en-US"/>
        </a:p>
      </dgm:t>
    </dgm:pt>
    <dgm:pt modelId="{7DE6CD35-3693-6E43-BDBB-DD16C7750611}" type="sibTrans" cxnId="{5A5CAC21-1F63-A14A-A257-F05806E77FB9}">
      <dgm:prSet/>
      <dgm:spPr/>
      <dgm:t>
        <a:bodyPr/>
        <a:lstStyle/>
        <a:p>
          <a:endParaRPr lang="en-US"/>
        </a:p>
      </dgm:t>
    </dgm:pt>
    <dgm:pt modelId="{18611E9D-080D-EA44-894F-7DCE22329640}">
      <dgm:prSet phldrT="[Text]"/>
      <dgm:spPr/>
      <dgm:t>
        <a:bodyPr/>
        <a:lstStyle/>
        <a:p>
          <a:r>
            <a:rPr lang="en-US" dirty="0">
              <a:solidFill>
                <a:schemeClr val="bg1"/>
              </a:solidFill>
            </a:rPr>
            <a:t>Susceptible Environmental Stress</a:t>
          </a:r>
        </a:p>
      </dgm:t>
    </dgm:pt>
    <dgm:pt modelId="{2698E92B-F8AD-784D-A63A-886D566BA025}" type="parTrans" cxnId="{218DA912-A4F5-F44C-8480-352ADC2FAD0F}">
      <dgm:prSet/>
      <dgm:spPr/>
      <dgm:t>
        <a:bodyPr/>
        <a:lstStyle/>
        <a:p>
          <a:endParaRPr lang="en-US"/>
        </a:p>
      </dgm:t>
    </dgm:pt>
    <dgm:pt modelId="{D9F46C17-47EC-954A-AB97-C4D884CCAA4A}" type="sibTrans" cxnId="{218DA912-A4F5-F44C-8480-352ADC2FAD0F}">
      <dgm:prSet/>
      <dgm:spPr/>
      <dgm:t>
        <a:bodyPr/>
        <a:lstStyle/>
        <a:p>
          <a:endParaRPr lang="en-US"/>
        </a:p>
      </dgm:t>
    </dgm:pt>
    <dgm:pt modelId="{9CCCC407-2865-CF4F-BF0A-A93EFD107AB6}">
      <dgm:prSet phldrT="[Text]"/>
      <dgm:spPr/>
      <dgm:t>
        <a:bodyPr/>
        <a:lstStyle/>
        <a:p>
          <a:r>
            <a:rPr lang="en-US" dirty="0">
              <a:solidFill>
                <a:schemeClr val="bg1"/>
              </a:solidFill>
            </a:rPr>
            <a:t>30%</a:t>
          </a:r>
        </a:p>
      </dgm:t>
    </dgm:pt>
    <dgm:pt modelId="{1FEC5990-73A2-8348-98C1-CEF29B61746F}" type="parTrans" cxnId="{7658E31F-3282-9F41-9038-D4B3739E93E1}">
      <dgm:prSet/>
      <dgm:spPr/>
      <dgm:t>
        <a:bodyPr/>
        <a:lstStyle/>
        <a:p>
          <a:endParaRPr lang="en-US"/>
        </a:p>
      </dgm:t>
    </dgm:pt>
    <dgm:pt modelId="{257FDB4F-C04D-564D-892B-D2F5B40C894C}" type="sibTrans" cxnId="{7658E31F-3282-9F41-9038-D4B3739E93E1}">
      <dgm:prSet/>
      <dgm:spPr/>
      <dgm:t>
        <a:bodyPr/>
        <a:lstStyle/>
        <a:p>
          <a:endParaRPr lang="en-US"/>
        </a:p>
      </dgm:t>
    </dgm:pt>
    <dgm:pt modelId="{C56B6CF4-2D8C-914F-9741-14ED099EE894}">
      <dgm:prSet phldrT="[Text]"/>
      <dgm:spPr/>
      <dgm:t>
        <a:bodyPr/>
        <a:lstStyle/>
        <a:p>
          <a:r>
            <a:rPr lang="en-US" dirty="0">
              <a:solidFill>
                <a:schemeClr val="bg1"/>
              </a:solidFill>
            </a:rPr>
            <a:t>44.9%</a:t>
          </a:r>
        </a:p>
      </dgm:t>
    </dgm:pt>
    <dgm:pt modelId="{260A318C-D83A-E94F-955F-3CA5D23A7FF4}" type="parTrans" cxnId="{CCD20AE4-286B-CE4F-9E01-E966AAF250A8}">
      <dgm:prSet/>
      <dgm:spPr/>
      <dgm:t>
        <a:bodyPr/>
        <a:lstStyle/>
        <a:p>
          <a:endParaRPr lang="en-US"/>
        </a:p>
      </dgm:t>
    </dgm:pt>
    <dgm:pt modelId="{1314340D-F7B4-344A-8545-ED8B1B2CCCC7}" type="sibTrans" cxnId="{CCD20AE4-286B-CE4F-9E01-E966AAF250A8}">
      <dgm:prSet/>
      <dgm:spPr/>
      <dgm:t>
        <a:bodyPr/>
        <a:lstStyle/>
        <a:p>
          <a:endParaRPr lang="en-US"/>
        </a:p>
      </dgm:t>
    </dgm:pt>
    <dgm:pt modelId="{58F7680B-F8A1-134E-98B7-4A1CD3AE3EAB}">
      <dgm:prSet phldrT="[Text]"/>
      <dgm:spPr/>
      <dgm:t>
        <a:bodyPr/>
        <a:lstStyle/>
        <a:p>
          <a:r>
            <a:rPr lang="en-US" dirty="0">
              <a:solidFill>
                <a:schemeClr val="bg1"/>
              </a:solidFill>
            </a:rPr>
            <a:t>No designation</a:t>
          </a:r>
        </a:p>
      </dgm:t>
    </dgm:pt>
    <dgm:pt modelId="{0CB52834-0892-D64F-9287-3368F8EE21B8}" type="parTrans" cxnId="{713FAD69-0A21-5D4A-9759-DDA38325094B}">
      <dgm:prSet/>
      <dgm:spPr/>
      <dgm:t>
        <a:bodyPr/>
        <a:lstStyle/>
        <a:p>
          <a:endParaRPr lang="en-US"/>
        </a:p>
      </dgm:t>
    </dgm:pt>
    <dgm:pt modelId="{9E4F3643-BEE1-0A4C-BFC5-E0FFB5663582}" type="sibTrans" cxnId="{713FAD69-0A21-5D4A-9759-DDA38325094B}">
      <dgm:prSet/>
      <dgm:spPr/>
      <dgm:t>
        <a:bodyPr/>
        <a:lstStyle/>
        <a:p>
          <a:endParaRPr lang="en-US"/>
        </a:p>
      </dgm:t>
    </dgm:pt>
    <dgm:pt modelId="{39597D8F-9F6D-5548-A612-013B35A16C42}">
      <dgm:prSet phldrT="[Text]"/>
      <dgm:spPr/>
      <dgm:t>
        <a:bodyPr/>
        <a:lstStyle/>
        <a:p>
          <a:r>
            <a:rPr lang="en-US" dirty="0">
              <a:solidFill>
                <a:schemeClr val="bg1"/>
              </a:solidFill>
            </a:rPr>
            <a:t>0%</a:t>
          </a:r>
        </a:p>
      </dgm:t>
    </dgm:pt>
    <dgm:pt modelId="{56085A6C-3581-6241-99C7-44A926976961}" type="parTrans" cxnId="{B6F88B57-6F7D-D44B-BCBB-0E4CDC228EA8}">
      <dgm:prSet/>
      <dgm:spPr/>
      <dgm:t>
        <a:bodyPr/>
        <a:lstStyle/>
        <a:p>
          <a:endParaRPr lang="en-US"/>
        </a:p>
      </dgm:t>
    </dgm:pt>
    <dgm:pt modelId="{A6CCC987-6130-D144-9A06-8BFC3BA00F72}" type="sibTrans" cxnId="{B6F88B57-6F7D-D44B-BCBB-0E4CDC228EA8}">
      <dgm:prSet/>
      <dgm:spPr/>
      <dgm:t>
        <a:bodyPr/>
        <a:lstStyle/>
        <a:p>
          <a:endParaRPr lang="en-US"/>
        </a:p>
      </dgm:t>
    </dgm:pt>
    <dgm:pt modelId="{20C0E0CA-489C-3746-8B45-5624CD6C77AF}">
      <dgm:prSet phldrT="[Text]"/>
      <dgm:spPr/>
      <dgm:t>
        <a:bodyPr/>
        <a:lstStyle/>
        <a:p>
          <a:r>
            <a:rPr lang="en-US" dirty="0">
              <a:solidFill>
                <a:schemeClr val="bg1"/>
              </a:solidFill>
            </a:rPr>
            <a:t>29.9%</a:t>
          </a:r>
        </a:p>
      </dgm:t>
    </dgm:pt>
    <dgm:pt modelId="{DD8623BD-34C9-D24C-96E2-7105AC9ED120}" type="parTrans" cxnId="{16F4F0DE-FB87-5C4A-B1BB-A1AF371BADA5}">
      <dgm:prSet/>
      <dgm:spPr/>
      <dgm:t>
        <a:bodyPr/>
        <a:lstStyle/>
        <a:p>
          <a:endParaRPr lang="en-US"/>
        </a:p>
      </dgm:t>
    </dgm:pt>
    <dgm:pt modelId="{A3F01B99-8B43-E442-8C6B-85D48FA26D9B}" type="sibTrans" cxnId="{16F4F0DE-FB87-5C4A-B1BB-A1AF371BADA5}">
      <dgm:prSet/>
      <dgm:spPr/>
      <dgm:t>
        <a:bodyPr/>
        <a:lstStyle/>
        <a:p>
          <a:endParaRPr lang="en-US"/>
        </a:p>
      </dgm:t>
    </dgm:pt>
    <dgm:pt modelId="{64715283-F995-9C41-AD94-894FE5C2FC3C}" type="pres">
      <dgm:prSet presAssocID="{A64A6F2C-24F5-0048-8719-D65E7263A68E}" presName="Name0" presStyleCnt="0">
        <dgm:presLayoutVars>
          <dgm:chPref val="3"/>
          <dgm:dir/>
          <dgm:animLvl val="lvl"/>
          <dgm:resizeHandles/>
        </dgm:presLayoutVars>
      </dgm:prSet>
      <dgm:spPr/>
    </dgm:pt>
    <dgm:pt modelId="{B8889817-C163-9243-9A70-BC91ADF45BA9}" type="pres">
      <dgm:prSet presAssocID="{28F29028-4CCD-5043-BD6E-7E339F7EC6DA}" presName="horFlow" presStyleCnt="0"/>
      <dgm:spPr/>
    </dgm:pt>
    <dgm:pt modelId="{24F8FA8D-3650-0649-B1DF-5EFDD9550A1B}" type="pres">
      <dgm:prSet presAssocID="{28F29028-4CCD-5043-BD6E-7E339F7EC6DA}" presName="bigChev" presStyleLbl="node1" presStyleIdx="0" presStyleCnt="4" custAng="0"/>
      <dgm:spPr/>
    </dgm:pt>
    <dgm:pt modelId="{F88C9AA6-A87B-A14E-96DB-7380BE6CAB49}" type="pres">
      <dgm:prSet presAssocID="{CD2B1F98-0886-8E45-9B4B-A11AB0BEDFFC}" presName="parTrans" presStyleCnt="0"/>
      <dgm:spPr/>
    </dgm:pt>
    <dgm:pt modelId="{8C437A31-CD6F-0A45-800C-48A318D6AAAD}" type="pres">
      <dgm:prSet presAssocID="{CC918BDA-166C-1D4E-8248-BABAC1EA6E2E}" presName="node" presStyleLbl="alignAccFollowNode1" presStyleIdx="0" presStyleCnt="8" custAng="0">
        <dgm:presLayoutVars>
          <dgm:bulletEnabled val="1"/>
        </dgm:presLayoutVars>
      </dgm:prSet>
      <dgm:spPr/>
    </dgm:pt>
    <dgm:pt modelId="{56DC98F0-D9BF-1740-87DE-C5CB6B912211}" type="pres">
      <dgm:prSet presAssocID="{714031AB-522E-CC44-8A32-E66790E241A1}" presName="sibTrans" presStyleCnt="0"/>
      <dgm:spPr/>
    </dgm:pt>
    <dgm:pt modelId="{9A43AE16-0F8D-1148-BBC6-A313699977DC}" type="pres">
      <dgm:prSet presAssocID="{C2DDBA85-307E-EB47-B12C-D159975616C6}" presName="node" presStyleLbl="alignAccFollowNode1" presStyleIdx="1" presStyleCnt="8" custAng="0">
        <dgm:presLayoutVars>
          <dgm:bulletEnabled val="1"/>
        </dgm:presLayoutVars>
      </dgm:prSet>
      <dgm:spPr/>
    </dgm:pt>
    <dgm:pt modelId="{CBF68B2F-4994-404B-8609-6F345B39E701}" type="pres">
      <dgm:prSet presAssocID="{28F29028-4CCD-5043-BD6E-7E339F7EC6DA}" presName="vSp" presStyleCnt="0"/>
      <dgm:spPr/>
    </dgm:pt>
    <dgm:pt modelId="{2D81328D-6013-AF4E-B9B5-11846B22A2B0}" type="pres">
      <dgm:prSet presAssocID="{C82089A3-BE7D-0A4B-8CA6-0DC5E6D83353}" presName="horFlow" presStyleCnt="0"/>
      <dgm:spPr/>
    </dgm:pt>
    <dgm:pt modelId="{A69EF788-3250-B946-90BC-7976BED8FF74}" type="pres">
      <dgm:prSet presAssocID="{C82089A3-BE7D-0A4B-8CA6-0DC5E6D83353}" presName="bigChev" presStyleLbl="node1" presStyleIdx="1" presStyleCnt="4" custAng="0"/>
      <dgm:spPr/>
    </dgm:pt>
    <dgm:pt modelId="{89A922AD-AB62-064D-B290-6C27FA0C1071}" type="pres">
      <dgm:prSet presAssocID="{3EC99E12-9722-C342-982B-FAB919842696}" presName="parTrans" presStyleCnt="0"/>
      <dgm:spPr/>
    </dgm:pt>
    <dgm:pt modelId="{574D388A-7121-4A4B-91D5-A98D4564FD1F}" type="pres">
      <dgm:prSet presAssocID="{C00544CF-AFE0-5444-A27E-570B2F8B7B0B}" presName="node" presStyleLbl="alignAccFollowNode1" presStyleIdx="2" presStyleCnt="8" custAng="0">
        <dgm:presLayoutVars>
          <dgm:bulletEnabled val="1"/>
        </dgm:presLayoutVars>
      </dgm:prSet>
      <dgm:spPr/>
    </dgm:pt>
    <dgm:pt modelId="{E9853F84-35A6-844A-8429-07C4B407235E}" type="pres">
      <dgm:prSet presAssocID="{D61D3625-3221-D342-93E9-CB7C2B0EDAC1}" presName="sibTrans" presStyleCnt="0"/>
      <dgm:spPr/>
    </dgm:pt>
    <dgm:pt modelId="{EC59D9EC-D45C-6D4C-B889-4EDDDA81A2C9}" type="pres">
      <dgm:prSet presAssocID="{0F065067-8C75-4942-8DFA-A78DF4341A68}" presName="node" presStyleLbl="alignAccFollowNode1" presStyleIdx="3" presStyleCnt="8" custAng="0">
        <dgm:presLayoutVars>
          <dgm:bulletEnabled val="1"/>
        </dgm:presLayoutVars>
      </dgm:prSet>
      <dgm:spPr/>
    </dgm:pt>
    <dgm:pt modelId="{0823EBE2-22F4-794C-9E23-ABD05042B35D}" type="pres">
      <dgm:prSet presAssocID="{C82089A3-BE7D-0A4B-8CA6-0DC5E6D83353}" presName="vSp" presStyleCnt="0"/>
      <dgm:spPr/>
    </dgm:pt>
    <dgm:pt modelId="{6F6593BC-8100-794B-BBD2-D7F24D823AF3}" type="pres">
      <dgm:prSet presAssocID="{18611E9D-080D-EA44-894F-7DCE22329640}" presName="horFlow" presStyleCnt="0"/>
      <dgm:spPr/>
    </dgm:pt>
    <dgm:pt modelId="{E73154C9-A213-1145-B0E3-43C171EB0D38}" type="pres">
      <dgm:prSet presAssocID="{18611E9D-080D-EA44-894F-7DCE22329640}" presName="bigChev" presStyleLbl="node1" presStyleIdx="2" presStyleCnt="4" custAng="0"/>
      <dgm:spPr/>
    </dgm:pt>
    <dgm:pt modelId="{9841E3AE-F0BA-6C4B-AE3E-CFC42C3F058D}" type="pres">
      <dgm:prSet presAssocID="{1FEC5990-73A2-8348-98C1-CEF29B61746F}" presName="parTrans" presStyleCnt="0"/>
      <dgm:spPr/>
    </dgm:pt>
    <dgm:pt modelId="{9984C715-4428-1B40-9728-FB9CA57A580C}" type="pres">
      <dgm:prSet presAssocID="{9CCCC407-2865-CF4F-BF0A-A93EFD107AB6}" presName="node" presStyleLbl="alignAccFollowNode1" presStyleIdx="4" presStyleCnt="8" custAng="0">
        <dgm:presLayoutVars>
          <dgm:bulletEnabled val="1"/>
        </dgm:presLayoutVars>
      </dgm:prSet>
      <dgm:spPr/>
    </dgm:pt>
    <dgm:pt modelId="{BF810C38-9452-A247-B583-FA86D67CF484}" type="pres">
      <dgm:prSet presAssocID="{257FDB4F-C04D-564D-892B-D2F5B40C894C}" presName="sibTrans" presStyleCnt="0"/>
      <dgm:spPr/>
    </dgm:pt>
    <dgm:pt modelId="{E63FBBFD-5CC7-5049-891E-7754D5A34CF8}" type="pres">
      <dgm:prSet presAssocID="{C56B6CF4-2D8C-914F-9741-14ED099EE894}" presName="node" presStyleLbl="alignAccFollowNode1" presStyleIdx="5" presStyleCnt="8" custAng="0">
        <dgm:presLayoutVars>
          <dgm:bulletEnabled val="1"/>
        </dgm:presLayoutVars>
      </dgm:prSet>
      <dgm:spPr/>
    </dgm:pt>
    <dgm:pt modelId="{8EB6CAEA-117D-9541-9742-71ECBD949E8D}" type="pres">
      <dgm:prSet presAssocID="{18611E9D-080D-EA44-894F-7DCE22329640}" presName="vSp" presStyleCnt="0"/>
      <dgm:spPr/>
    </dgm:pt>
    <dgm:pt modelId="{DAC11389-AD53-1146-8BAF-AF3ADA33A33D}" type="pres">
      <dgm:prSet presAssocID="{58F7680B-F8A1-134E-98B7-4A1CD3AE3EAB}" presName="horFlow" presStyleCnt="0"/>
      <dgm:spPr/>
    </dgm:pt>
    <dgm:pt modelId="{F7BB5620-65F5-AD4D-8D90-AC722C324354}" type="pres">
      <dgm:prSet presAssocID="{58F7680B-F8A1-134E-98B7-4A1CD3AE3EAB}" presName="bigChev" presStyleLbl="node1" presStyleIdx="3" presStyleCnt="4" custAng="0"/>
      <dgm:spPr/>
    </dgm:pt>
    <dgm:pt modelId="{981CEB42-A5B8-494D-B917-AC32D22FB872}" type="pres">
      <dgm:prSet presAssocID="{56085A6C-3581-6241-99C7-44A926976961}" presName="parTrans" presStyleCnt="0"/>
      <dgm:spPr/>
    </dgm:pt>
    <dgm:pt modelId="{E34A1122-9711-6C4E-B23E-5E15FCDFB402}" type="pres">
      <dgm:prSet presAssocID="{39597D8F-9F6D-5548-A612-013B35A16C42}" presName="node" presStyleLbl="alignAccFollowNode1" presStyleIdx="6" presStyleCnt="8" custAng="0">
        <dgm:presLayoutVars>
          <dgm:bulletEnabled val="1"/>
        </dgm:presLayoutVars>
      </dgm:prSet>
      <dgm:spPr/>
    </dgm:pt>
    <dgm:pt modelId="{AE9C6635-24F7-8741-A547-8E35BCB6013D}" type="pres">
      <dgm:prSet presAssocID="{A6CCC987-6130-D144-9A06-8BFC3BA00F72}" presName="sibTrans" presStyleCnt="0"/>
      <dgm:spPr/>
    </dgm:pt>
    <dgm:pt modelId="{8629961A-D614-AE47-A940-90F5EF718B9F}" type="pres">
      <dgm:prSet presAssocID="{20C0E0CA-489C-3746-8B45-5624CD6C77AF}" presName="node" presStyleLbl="alignAccFollowNode1" presStyleIdx="7" presStyleCnt="8" custAng="0">
        <dgm:presLayoutVars>
          <dgm:bulletEnabled val="1"/>
        </dgm:presLayoutVars>
      </dgm:prSet>
      <dgm:spPr/>
    </dgm:pt>
  </dgm:ptLst>
  <dgm:cxnLst>
    <dgm:cxn modelId="{0E705A01-7AC9-0743-B022-6CCA646FCE14}" type="presOf" srcId="{18611E9D-080D-EA44-894F-7DCE22329640}" destId="{E73154C9-A213-1145-B0E3-43C171EB0D38}" srcOrd="0" destOrd="0" presId="urn:microsoft.com/office/officeart/2005/8/layout/lProcess3"/>
    <dgm:cxn modelId="{6C728A11-747B-3F4B-A129-FF0A19508DE2}" srcId="{A64A6F2C-24F5-0048-8719-D65E7263A68E}" destId="{C82089A3-BE7D-0A4B-8CA6-0DC5E6D83353}" srcOrd="1" destOrd="0" parTransId="{577E5117-4B68-7147-9D5F-10A3218C427D}" sibTransId="{5A00BAD9-F6E4-1846-82D2-6B86173F5E23}"/>
    <dgm:cxn modelId="{218DA912-A4F5-F44C-8480-352ADC2FAD0F}" srcId="{A64A6F2C-24F5-0048-8719-D65E7263A68E}" destId="{18611E9D-080D-EA44-894F-7DCE22329640}" srcOrd="2" destOrd="0" parTransId="{2698E92B-F8AD-784D-A63A-886D566BA025}" sibTransId="{D9F46C17-47EC-954A-AB97-C4D884CCAA4A}"/>
    <dgm:cxn modelId="{C1A81916-989C-1746-800D-56C585A8F376}" type="presOf" srcId="{C82089A3-BE7D-0A4B-8CA6-0DC5E6D83353}" destId="{A69EF788-3250-B946-90BC-7976BED8FF74}" srcOrd="0" destOrd="0" presId="urn:microsoft.com/office/officeart/2005/8/layout/lProcess3"/>
    <dgm:cxn modelId="{353A381A-D26D-5E4C-A118-E422C119A2AD}" type="presOf" srcId="{0F065067-8C75-4942-8DFA-A78DF4341A68}" destId="{EC59D9EC-D45C-6D4C-B889-4EDDDA81A2C9}" srcOrd="0" destOrd="0" presId="urn:microsoft.com/office/officeart/2005/8/layout/lProcess3"/>
    <dgm:cxn modelId="{457F551A-7CB1-7B4C-8935-2120FC33B2B3}" type="presOf" srcId="{A64A6F2C-24F5-0048-8719-D65E7263A68E}" destId="{64715283-F995-9C41-AD94-894FE5C2FC3C}" srcOrd="0" destOrd="0" presId="urn:microsoft.com/office/officeart/2005/8/layout/lProcess3"/>
    <dgm:cxn modelId="{7658E31F-3282-9F41-9038-D4B3739E93E1}" srcId="{18611E9D-080D-EA44-894F-7DCE22329640}" destId="{9CCCC407-2865-CF4F-BF0A-A93EFD107AB6}" srcOrd="0" destOrd="0" parTransId="{1FEC5990-73A2-8348-98C1-CEF29B61746F}" sibTransId="{257FDB4F-C04D-564D-892B-D2F5B40C894C}"/>
    <dgm:cxn modelId="{5A5CAC21-1F63-A14A-A257-F05806E77FB9}" srcId="{C82089A3-BE7D-0A4B-8CA6-0DC5E6D83353}" destId="{0F065067-8C75-4942-8DFA-A78DF4341A68}" srcOrd="1" destOrd="0" parTransId="{3291502B-0A73-884E-A2E0-B20F642537F9}" sibTransId="{7DE6CD35-3693-6E43-BDBB-DD16C7750611}"/>
    <dgm:cxn modelId="{78745832-17EB-E049-B790-25A8539B4DD0}" type="presOf" srcId="{C2DDBA85-307E-EB47-B12C-D159975616C6}" destId="{9A43AE16-0F8D-1148-BBC6-A313699977DC}" srcOrd="0" destOrd="0" presId="urn:microsoft.com/office/officeart/2005/8/layout/lProcess3"/>
    <dgm:cxn modelId="{713A4835-10F5-8749-A864-099B3E053488}" type="presOf" srcId="{28F29028-4CCD-5043-BD6E-7E339F7EC6DA}" destId="{24F8FA8D-3650-0649-B1DF-5EFDD9550A1B}" srcOrd="0" destOrd="0" presId="urn:microsoft.com/office/officeart/2005/8/layout/lProcess3"/>
    <dgm:cxn modelId="{0160F937-D62D-3A4B-B53B-31D6D8E1D601}" type="presOf" srcId="{58F7680B-F8A1-134E-98B7-4A1CD3AE3EAB}" destId="{F7BB5620-65F5-AD4D-8D90-AC722C324354}" srcOrd="0" destOrd="0" presId="urn:microsoft.com/office/officeart/2005/8/layout/lProcess3"/>
    <dgm:cxn modelId="{BB327364-C1D1-7948-8664-593F379A05F2}" type="presOf" srcId="{C56B6CF4-2D8C-914F-9741-14ED099EE894}" destId="{E63FBBFD-5CC7-5049-891E-7754D5A34CF8}" srcOrd="0" destOrd="0" presId="urn:microsoft.com/office/officeart/2005/8/layout/lProcess3"/>
    <dgm:cxn modelId="{8BEC6048-1374-2144-ACF2-A0B832605925}" type="presOf" srcId="{C00544CF-AFE0-5444-A27E-570B2F8B7B0B}" destId="{574D388A-7121-4A4B-91D5-A98D4564FD1F}" srcOrd="0" destOrd="0" presId="urn:microsoft.com/office/officeart/2005/8/layout/lProcess3"/>
    <dgm:cxn modelId="{713FAD69-0A21-5D4A-9759-DDA38325094B}" srcId="{A64A6F2C-24F5-0048-8719-D65E7263A68E}" destId="{58F7680B-F8A1-134E-98B7-4A1CD3AE3EAB}" srcOrd="3" destOrd="0" parTransId="{0CB52834-0892-D64F-9287-3368F8EE21B8}" sibTransId="{9E4F3643-BEE1-0A4C-BFC5-E0FFB5663582}"/>
    <dgm:cxn modelId="{8B0D4D71-21EB-7843-9872-FBAB781E7D75}" type="presOf" srcId="{CC918BDA-166C-1D4E-8248-BABAC1EA6E2E}" destId="{8C437A31-CD6F-0A45-800C-48A318D6AAAD}" srcOrd="0" destOrd="0" presId="urn:microsoft.com/office/officeart/2005/8/layout/lProcess3"/>
    <dgm:cxn modelId="{B6F88B57-6F7D-D44B-BCBB-0E4CDC228EA8}" srcId="{58F7680B-F8A1-134E-98B7-4A1CD3AE3EAB}" destId="{39597D8F-9F6D-5548-A612-013B35A16C42}" srcOrd="0" destOrd="0" parTransId="{56085A6C-3581-6241-99C7-44A926976961}" sibTransId="{A6CCC987-6130-D144-9A06-8BFC3BA00F72}"/>
    <dgm:cxn modelId="{8E11D258-0364-8E44-B620-1287AE619CD8}" type="presOf" srcId="{9CCCC407-2865-CF4F-BF0A-A93EFD107AB6}" destId="{9984C715-4428-1B40-9728-FB9CA57A580C}" srcOrd="0" destOrd="0" presId="urn:microsoft.com/office/officeart/2005/8/layout/lProcess3"/>
    <dgm:cxn modelId="{F2DE4590-259B-AA44-A52E-6BEB4BFD73FE}" srcId="{A64A6F2C-24F5-0048-8719-D65E7263A68E}" destId="{28F29028-4CCD-5043-BD6E-7E339F7EC6DA}" srcOrd="0" destOrd="0" parTransId="{CA17D620-3316-2A4E-914A-CA52DA5C1824}" sibTransId="{EEFF0A0C-0041-CC4E-AF56-B3E976A7EB7D}"/>
    <dgm:cxn modelId="{3928BA98-721C-DD47-8FC0-6F9840F06287}" type="presOf" srcId="{39597D8F-9F6D-5548-A612-013B35A16C42}" destId="{E34A1122-9711-6C4E-B23E-5E15FCDFB402}" srcOrd="0" destOrd="0" presId="urn:microsoft.com/office/officeart/2005/8/layout/lProcess3"/>
    <dgm:cxn modelId="{BED7F19B-0A8A-0D41-84A1-A3D7098FE224}" type="presOf" srcId="{20C0E0CA-489C-3746-8B45-5624CD6C77AF}" destId="{8629961A-D614-AE47-A940-90F5EF718B9F}" srcOrd="0" destOrd="0" presId="urn:microsoft.com/office/officeart/2005/8/layout/lProcess3"/>
    <dgm:cxn modelId="{7FD3CAA8-39B0-B74D-A271-60C45199BC08}" srcId="{28F29028-4CCD-5043-BD6E-7E339F7EC6DA}" destId="{CC918BDA-166C-1D4E-8248-BABAC1EA6E2E}" srcOrd="0" destOrd="0" parTransId="{CD2B1F98-0886-8E45-9B4B-A11AB0BEDFFC}" sibTransId="{714031AB-522E-CC44-8A32-E66790E241A1}"/>
    <dgm:cxn modelId="{16F4F0DE-FB87-5C4A-B1BB-A1AF371BADA5}" srcId="{58F7680B-F8A1-134E-98B7-4A1CD3AE3EAB}" destId="{20C0E0CA-489C-3746-8B45-5624CD6C77AF}" srcOrd="1" destOrd="0" parTransId="{DD8623BD-34C9-D24C-96E2-7105AC9ED120}" sibTransId="{A3F01B99-8B43-E442-8C6B-85D48FA26D9B}"/>
    <dgm:cxn modelId="{CCD20AE4-286B-CE4F-9E01-E966AAF250A8}" srcId="{18611E9D-080D-EA44-894F-7DCE22329640}" destId="{C56B6CF4-2D8C-914F-9741-14ED099EE894}" srcOrd="1" destOrd="0" parTransId="{260A318C-D83A-E94F-955F-3CA5D23A7FF4}" sibTransId="{1314340D-F7B4-344A-8545-ED8B1B2CCCC7}"/>
    <dgm:cxn modelId="{27ADC6E8-BA8B-3F47-B771-038A3485D84A}" srcId="{28F29028-4CCD-5043-BD6E-7E339F7EC6DA}" destId="{C2DDBA85-307E-EB47-B12C-D159975616C6}" srcOrd="1" destOrd="0" parTransId="{7873030C-08DD-4742-894F-F73E9CCD2480}" sibTransId="{1499F796-55AD-CF40-83C1-5F46EFF509A4}"/>
    <dgm:cxn modelId="{0E1ADCF0-1569-E84F-AAF5-DEED901551F4}" srcId="{C82089A3-BE7D-0A4B-8CA6-0DC5E6D83353}" destId="{C00544CF-AFE0-5444-A27E-570B2F8B7B0B}" srcOrd="0" destOrd="0" parTransId="{3EC99E12-9722-C342-982B-FAB919842696}" sibTransId="{D61D3625-3221-D342-93E9-CB7C2B0EDAC1}"/>
    <dgm:cxn modelId="{F890D1D3-27C2-0D42-A48D-3613CB3C0701}" type="presParOf" srcId="{64715283-F995-9C41-AD94-894FE5C2FC3C}" destId="{B8889817-C163-9243-9A70-BC91ADF45BA9}" srcOrd="0" destOrd="0" presId="urn:microsoft.com/office/officeart/2005/8/layout/lProcess3"/>
    <dgm:cxn modelId="{C5480B6D-84DD-AF43-BFBA-C9444E247457}" type="presParOf" srcId="{B8889817-C163-9243-9A70-BC91ADF45BA9}" destId="{24F8FA8D-3650-0649-B1DF-5EFDD9550A1B}" srcOrd="0" destOrd="0" presId="urn:microsoft.com/office/officeart/2005/8/layout/lProcess3"/>
    <dgm:cxn modelId="{617E9EFF-D04D-9342-823B-4A7AFD36CEA8}" type="presParOf" srcId="{B8889817-C163-9243-9A70-BC91ADF45BA9}" destId="{F88C9AA6-A87B-A14E-96DB-7380BE6CAB49}" srcOrd="1" destOrd="0" presId="urn:microsoft.com/office/officeart/2005/8/layout/lProcess3"/>
    <dgm:cxn modelId="{163D1245-FDFD-8745-B995-B1B55F4874B3}" type="presParOf" srcId="{B8889817-C163-9243-9A70-BC91ADF45BA9}" destId="{8C437A31-CD6F-0A45-800C-48A318D6AAAD}" srcOrd="2" destOrd="0" presId="urn:microsoft.com/office/officeart/2005/8/layout/lProcess3"/>
    <dgm:cxn modelId="{B214EDB3-2428-2545-87EF-3294314BDEC4}" type="presParOf" srcId="{B8889817-C163-9243-9A70-BC91ADF45BA9}" destId="{56DC98F0-D9BF-1740-87DE-C5CB6B912211}" srcOrd="3" destOrd="0" presId="urn:microsoft.com/office/officeart/2005/8/layout/lProcess3"/>
    <dgm:cxn modelId="{73EAF6A4-7414-304C-965B-980909146150}" type="presParOf" srcId="{B8889817-C163-9243-9A70-BC91ADF45BA9}" destId="{9A43AE16-0F8D-1148-BBC6-A313699977DC}" srcOrd="4" destOrd="0" presId="urn:microsoft.com/office/officeart/2005/8/layout/lProcess3"/>
    <dgm:cxn modelId="{A06FB6F8-2321-B241-8B69-33688BB317B0}" type="presParOf" srcId="{64715283-F995-9C41-AD94-894FE5C2FC3C}" destId="{CBF68B2F-4994-404B-8609-6F345B39E701}" srcOrd="1" destOrd="0" presId="urn:microsoft.com/office/officeart/2005/8/layout/lProcess3"/>
    <dgm:cxn modelId="{8C95F092-8F10-E44D-8999-5C2BCEC0C68B}" type="presParOf" srcId="{64715283-F995-9C41-AD94-894FE5C2FC3C}" destId="{2D81328D-6013-AF4E-B9B5-11846B22A2B0}" srcOrd="2" destOrd="0" presId="urn:microsoft.com/office/officeart/2005/8/layout/lProcess3"/>
    <dgm:cxn modelId="{5D42D1C4-6ED9-7C43-9D09-6A3F43941A03}" type="presParOf" srcId="{2D81328D-6013-AF4E-B9B5-11846B22A2B0}" destId="{A69EF788-3250-B946-90BC-7976BED8FF74}" srcOrd="0" destOrd="0" presId="urn:microsoft.com/office/officeart/2005/8/layout/lProcess3"/>
    <dgm:cxn modelId="{05B27BC7-D777-294D-ABBA-FA70F5D7DBE0}" type="presParOf" srcId="{2D81328D-6013-AF4E-B9B5-11846B22A2B0}" destId="{89A922AD-AB62-064D-B290-6C27FA0C1071}" srcOrd="1" destOrd="0" presId="urn:microsoft.com/office/officeart/2005/8/layout/lProcess3"/>
    <dgm:cxn modelId="{28E111FA-F0B6-BF47-9780-E315955DC379}" type="presParOf" srcId="{2D81328D-6013-AF4E-B9B5-11846B22A2B0}" destId="{574D388A-7121-4A4B-91D5-A98D4564FD1F}" srcOrd="2" destOrd="0" presId="urn:microsoft.com/office/officeart/2005/8/layout/lProcess3"/>
    <dgm:cxn modelId="{33134A03-3538-1549-964E-2AB1C98A4154}" type="presParOf" srcId="{2D81328D-6013-AF4E-B9B5-11846B22A2B0}" destId="{E9853F84-35A6-844A-8429-07C4B407235E}" srcOrd="3" destOrd="0" presId="urn:microsoft.com/office/officeart/2005/8/layout/lProcess3"/>
    <dgm:cxn modelId="{1350BC83-9932-E047-8188-A43635068113}" type="presParOf" srcId="{2D81328D-6013-AF4E-B9B5-11846B22A2B0}" destId="{EC59D9EC-D45C-6D4C-B889-4EDDDA81A2C9}" srcOrd="4" destOrd="0" presId="urn:microsoft.com/office/officeart/2005/8/layout/lProcess3"/>
    <dgm:cxn modelId="{0CC4CA05-402B-0049-A91C-A40F6E5A465E}" type="presParOf" srcId="{64715283-F995-9C41-AD94-894FE5C2FC3C}" destId="{0823EBE2-22F4-794C-9E23-ABD05042B35D}" srcOrd="3" destOrd="0" presId="urn:microsoft.com/office/officeart/2005/8/layout/lProcess3"/>
    <dgm:cxn modelId="{D928F894-CE36-0940-A901-924B44D45A9A}" type="presParOf" srcId="{64715283-F995-9C41-AD94-894FE5C2FC3C}" destId="{6F6593BC-8100-794B-BBD2-D7F24D823AF3}" srcOrd="4" destOrd="0" presId="urn:microsoft.com/office/officeart/2005/8/layout/lProcess3"/>
    <dgm:cxn modelId="{EC3F06C9-8656-8942-880E-620218B7A4C3}" type="presParOf" srcId="{6F6593BC-8100-794B-BBD2-D7F24D823AF3}" destId="{E73154C9-A213-1145-B0E3-43C171EB0D38}" srcOrd="0" destOrd="0" presId="urn:microsoft.com/office/officeart/2005/8/layout/lProcess3"/>
    <dgm:cxn modelId="{770D8479-6890-574C-A5B6-10F6A4D86802}" type="presParOf" srcId="{6F6593BC-8100-794B-BBD2-D7F24D823AF3}" destId="{9841E3AE-F0BA-6C4B-AE3E-CFC42C3F058D}" srcOrd="1" destOrd="0" presId="urn:microsoft.com/office/officeart/2005/8/layout/lProcess3"/>
    <dgm:cxn modelId="{38E3CE7A-5CB5-934A-8560-EBE48DF9F5CB}" type="presParOf" srcId="{6F6593BC-8100-794B-BBD2-D7F24D823AF3}" destId="{9984C715-4428-1B40-9728-FB9CA57A580C}" srcOrd="2" destOrd="0" presId="urn:microsoft.com/office/officeart/2005/8/layout/lProcess3"/>
    <dgm:cxn modelId="{DBCDA6B7-D136-1F48-9090-E3E8F8B5E767}" type="presParOf" srcId="{6F6593BC-8100-794B-BBD2-D7F24D823AF3}" destId="{BF810C38-9452-A247-B583-FA86D67CF484}" srcOrd="3" destOrd="0" presId="urn:microsoft.com/office/officeart/2005/8/layout/lProcess3"/>
    <dgm:cxn modelId="{22E53926-EAFB-0640-B087-6AFCFE2D835C}" type="presParOf" srcId="{6F6593BC-8100-794B-BBD2-D7F24D823AF3}" destId="{E63FBBFD-5CC7-5049-891E-7754D5A34CF8}" srcOrd="4" destOrd="0" presId="urn:microsoft.com/office/officeart/2005/8/layout/lProcess3"/>
    <dgm:cxn modelId="{74EECE68-FF58-4341-B211-2BFE8BEB3CAA}" type="presParOf" srcId="{64715283-F995-9C41-AD94-894FE5C2FC3C}" destId="{8EB6CAEA-117D-9541-9742-71ECBD949E8D}" srcOrd="5" destOrd="0" presId="urn:microsoft.com/office/officeart/2005/8/layout/lProcess3"/>
    <dgm:cxn modelId="{60810424-66E6-A44C-978B-F343113F747E}" type="presParOf" srcId="{64715283-F995-9C41-AD94-894FE5C2FC3C}" destId="{DAC11389-AD53-1146-8BAF-AF3ADA33A33D}" srcOrd="6" destOrd="0" presId="urn:microsoft.com/office/officeart/2005/8/layout/lProcess3"/>
    <dgm:cxn modelId="{8480FB37-99FE-8341-B212-D9E4144D82CC}" type="presParOf" srcId="{DAC11389-AD53-1146-8BAF-AF3ADA33A33D}" destId="{F7BB5620-65F5-AD4D-8D90-AC722C324354}" srcOrd="0" destOrd="0" presId="urn:microsoft.com/office/officeart/2005/8/layout/lProcess3"/>
    <dgm:cxn modelId="{E2B5E072-E886-8940-9D4A-2088C08390E5}" type="presParOf" srcId="{DAC11389-AD53-1146-8BAF-AF3ADA33A33D}" destId="{981CEB42-A5B8-494D-B917-AC32D22FB872}" srcOrd="1" destOrd="0" presId="urn:microsoft.com/office/officeart/2005/8/layout/lProcess3"/>
    <dgm:cxn modelId="{71B775EC-1EBB-6C45-B73B-21AB9B3DE9F7}" type="presParOf" srcId="{DAC11389-AD53-1146-8BAF-AF3ADA33A33D}" destId="{E34A1122-9711-6C4E-B23E-5E15FCDFB402}" srcOrd="2" destOrd="0" presId="urn:microsoft.com/office/officeart/2005/8/layout/lProcess3"/>
    <dgm:cxn modelId="{7C8ECE99-FA04-CA48-A1EE-7507A6807A07}" type="presParOf" srcId="{DAC11389-AD53-1146-8BAF-AF3ADA33A33D}" destId="{AE9C6635-24F7-8741-A547-8E35BCB6013D}" srcOrd="3" destOrd="0" presId="urn:microsoft.com/office/officeart/2005/8/layout/lProcess3"/>
    <dgm:cxn modelId="{868B3FFE-EA65-6444-A338-F41E42521299}" type="presParOf" srcId="{DAC11389-AD53-1146-8BAF-AF3ADA33A33D}" destId="{8629961A-D614-AE47-A940-90F5EF718B9F}"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t>68%</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t>16.67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66%</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16.67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2"/>
      <dgm:spPr/>
    </dgm:pt>
    <dgm:pt modelId="{9BEDD9A7-A430-481A-AE52-BF3270793883}" type="pres">
      <dgm:prSet presAssocID="{B8EEEC6C-AD49-4354-8503-BCBC8909207B}" presName="textNode" presStyleLbl="bgShp" presStyleIdx="0" presStyleCnt="2"/>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0" presStyleCnt="4">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1" presStyleCnt="4">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1" presStyleCnt="2"/>
      <dgm:spPr/>
    </dgm:pt>
    <dgm:pt modelId="{511D8570-3682-DB47-80F1-0AC505DD8410}" type="pres">
      <dgm:prSet presAssocID="{2BB8B139-A186-0D40-8016-A18ECDE3FDD6}" presName="textNode" presStyleLbl="bgShp" presStyleIdx="1" presStyleCnt="2"/>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2" presStyleCnt="4">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3" presStyleCnt="4">
        <dgm:presLayoutVars>
          <dgm:bulletEnabled val="1"/>
        </dgm:presLayoutVars>
      </dgm:prSet>
      <dgm:spPr/>
    </dgm:pt>
  </dgm:ptLst>
  <dgm:cxnLst>
    <dgm:cxn modelId="{9F321B29-B238-4F80-AD3F-487E0717F6C2}" type="presOf" srcId="{B8EEEC6C-AD49-4354-8503-BCBC8909207B}" destId="{32278519-5A04-41AC-AE17-98E9A449760B}"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54066B37-5B28-7A40-9477-815EBAE78446}" srcId="{B8EEEC6C-AD49-4354-8503-BCBC8909207B}" destId="{D214F61F-27A9-9F41-8E3A-8A818B147CE6}" srcOrd="0" destOrd="0" parTransId="{24746694-C0DD-5E44-8EE1-040E5A20648E}" sibTransId="{97A0A9ED-33B8-BC4A-93BE-6B0861820D90}"/>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FC2F5AC6-56A2-4276-AB4A-4F2004262D6A}" type="presOf" srcId="{0A31EDF9-1879-8E4C-AC46-0A118629EDEF}" destId="{8D2513D6-C562-7440-8C61-D56DB4D76374}"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1" destOrd="0" parTransId="{5825D1A0-9DBB-474B-878D-FA93BC5489C2}" sibTransId="{954E03EE-E48C-134D-A9B7-10F0DC18FC01}"/>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CB7BC506-AECA-EC41-A407-44141C8CCB1E}" type="presParOf" srcId="{FC3D8322-F23E-1843-A207-46A022CFA4ED}" destId="{4AEF5A88-D0A0-FD43-94E4-7C9AA1974B7F}" srcOrd="2"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t>17</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16</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0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2"/>
      <dgm:spPr/>
    </dgm:pt>
    <dgm:pt modelId="{9BEDD9A7-A430-481A-AE52-BF3270793883}" type="pres">
      <dgm:prSet presAssocID="{B8EEEC6C-AD49-4354-8503-BCBC8909207B}" presName="textNode" presStyleLbl="bgShp" presStyleIdx="0" presStyleCnt="2"/>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0" presStyleCnt="4">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1" presStyleCnt="4">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1" presStyleCnt="2"/>
      <dgm:spPr/>
    </dgm:pt>
    <dgm:pt modelId="{511D8570-3682-DB47-80F1-0AC505DD8410}" type="pres">
      <dgm:prSet presAssocID="{2BB8B139-A186-0D40-8016-A18ECDE3FDD6}" presName="textNode" presStyleLbl="bgShp" presStyleIdx="1" presStyleCnt="2"/>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2" presStyleCnt="4">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3" presStyleCnt="4">
        <dgm:presLayoutVars>
          <dgm:bulletEnabled val="1"/>
        </dgm:presLayoutVars>
      </dgm:prSet>
      <dgm:spPr/>
    </dgm:pt>
  </dgm:ptLst>
  <dgm:cxnLst>
    <dgm:cxn modelId="{9F321B29-B238-4F80-AD3F-487E0717F6C2}" type="presOf" srcId="{B8EEEC6C-AD49-4354-8503-BCBC8909207B}" destId="{32278519-5A04-41AC-AE17-98E9A449760B}"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54066B37-5B28-7A40-9477-815EBAE78446}" srcId="{B8EEEC6C-AD49-4354-8503-BCBC8909207B}" destId="{D214F61F-27A9-9F41-8E3A-8A818B147CE6}" srcOrd="0" destOrd="0" parTransId="{24746694-C0DD-5E44-8EE1-040E5A20648E}" sibTransId="{97A0A9ED-33B8-BC4A-93BE-6B0861820D90}"/>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FC2F5AC6-56A2-4276-AB4A-4F2004262D6A}" type="presOf" srcId="{0A31EDF9-1879-8E4C-AC46-0A118629EDEF}" destId="{8D2513D6-C562-7440-8C61-D56DB4D76374}"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1" destOrd="0" parTransId="{5825D1A0-9DBB-474B-878D-FA93BC5489C2}" sibTransId="{954E03EE-E48C-134D-A9B7-10F0DC18FC01}"/>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CB7BC506-AECA-EC41-A407-44141C8CCB1E}" type="presParOf" srcId="{FC3D8322-F23E-1843-A207-46A022CFA4ED}" destId="{4AEF5A88-D0A0-FD43-94E4-7C9AA1974B7F}" srcOrd="2"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t>12%</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t>5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11%</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5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2"/>
      <dgm:spPr/>
    </dgm:pt>
    <dgm:pt modelId="{9BEDD9A7-A430-481A-AE52-BF3270793883}" type="pres">
      <dgm:prSet presAssocID="{B8EEEC6C-AD49-4354-8503-BCBC8909207B}" presName="textNode" presStyleLbl="bgShp" presStyleIdx="0" presStyleCnt="2"/>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0" presStyleCnt="4">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1" presStyleCnt="4">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1" presStyleCnt="2"/>
      <dgm:spPr/>
    </dgm:pt>
    <dgm:pt modelId="{511D8570-3682-DB47-80F1-0AC505DD8410}" type="pres">
      <dgm:prSet presAssocID="{2BB8B139-A186-0D40-8016-A18ECDE3FDD6}" presName="textNode" presStyleLbl="bgShp" presStyleIdx="1" presStyleCnt="2"/>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2" presStyleCnt="4">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3" presStyleCnt="4">
        <dgm:presLayoutVars>
          <dgm:bulletEnabled val="1"/>
        </dgm:presLayoutVars>
      </dgm:prSet>
      <dgm:spPr/>
    </dgm:pt>
  </dgm:ptLst>
  <dgm:cxnLst>
    <dgm:cxn modelId="{9F321B29-B238-4F80-AD3F-487E0717F6C2}" type="presOf" srcId="{B8EEEC6C-AD49-4354-8503-BCBC8909207B}" destId="{32278519-5A04-41AC-AE17-98E9A449760B}"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54066B37-5B28-7A40-9477-815EBAE78446}" srcId="{B8EEEC6C-AD49-4354-8503-BCBC8909207B}" destId="{D214F61F-27A9-9F41-8E3A-8A818B147CE6}" srcOrd="0" destOrd="0" parTransId="{24746694-C0DD-5E44-8EE1-040E5A20648E}" sibTransId="{97A0A9ED-33B8-BC4A-93BE-6B0861820D90}"/>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FC2F5AC6-56A2-4276-AB4A-4F2004262D6A}" type="presOf" srcId="{0A31EDF9-1879-8E4C-AC46-0A118629EDEF}" destId="{8D2513D6-C562-7440-8C61-D56DB4D76374}"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1" destOrd="0" parTransId="{5825D1A0-9DBB-474B-878D-FA93BC5489C2}" sibTransId="{954E03EE-E48C-134D-A9B7-10F0DC18FC01}"/>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CB7BC506-AECA-EC41-A407-44141C8CCB1E}" type="presParOf" srcId="{FC3D8322-F23E-1843-A207-46A022CFA4ED}" destId="{4AEF5A88-D0A0-FD43-94E4-7C9AA1974B7F}" srcOrd="2"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t>-0.12%</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-0.40%</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0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2"/>
      <dgm:spPr/>
    </dgm:pt>
    <dgm:pt modelId="{9BEDD9A7-A430-481A-AE52-BF3270793883}" type="pres">
      <dgm:prSet presAssocID="{B8EEEC6C-AD49-4354-8503-BCBC8909207B}" presName="textNode" presStyleLbl="bgShp" presStyleIdx="0" presStyleCnt="2"/>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0" presStyleCnt="4">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1" presStyleCnt="4">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1" presStyleCnt="2"/>
      <dgm:spPr/>
    </dgm:pt>
    <dgm:pt modelId="{511D8570-3682-DB47-80F1-0AC505DD8410}" type="pres">
      <dgm:prSet presAssocID="{2BB8B139-A186-0D40-8016-A18ECDE3FDD6}" presName="textNode" presStyleLbl="bgShp" presStyleIdx="1" presStyleCnt="2"/>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2" presStyleCnt="4">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3" presStyleCnt="4">
        <dgm:presLayoutVars>
          <dgm:bulletEnabled val="1"/>
        </dgm:presLayoutVars>
      </dgm:prSet>
      <dgm:spPr/>
    </dgm:pt>
  </dgm:ptLst>
  <dgm:cxnLst>
    <dgm:cxn modelId="{9F321B29-B238-4F80-AD3F-487E0717F6C2}" type="presOf" srcId="{B8EEEC6C-AD49-4354-8503-BCBC8909207B}" destId="{32278519-5A04-41AC-AE17-98E9A449760B}"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54066B37-5B28-7A40-9477-815EBAE78446}" srcId="{B8EEEC6C-AD49-4354-8503-BCBC8909207B}" destId="{D214F61F-27A9-9F41-8E3A-8A818B147CE6}" srcOrd="0" destOrd="0" parTransId="{24746694-C0DD-5E44-8EE1-040E5A20648E}" sibTransId="{97A0A9ED-33B8-BC4A-93BE-6B0861820D90}"/>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FC2F5AC6-56A2-4276-AB4A-4F2004262D6A}" type="presOf" srcId="{0A31EDF9-1879-8E4C-AC46-0A118629EDEF}" destId="{8D2513D6-C562-7440-8C61-D56DB4D76374}"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1" destOrd="0" parTransId="{5825D1A0-9DBB-474B-878D-FA93BC5489C2}" sibTransId="{954E03EE-E48C-134D-A9B7-10F0DC18FC01}"/>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CB7BC506-AECA-EC41-A407-44141C8CCB1E}" type="presParOf" srcId="{FC3D8322-F23E-1843-A207-46A022CFA4ED}" destId="{4AEF5A88-D0A0-FD43-94E4-7C9AA1974B7F}" srcOrd="2"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t>79.65%</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81.10%</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0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2"/>
      <dgm:spPr/>
    </dgm:pt>
    <dgm:pt modelId="{9BEDD9A7-A430-481A-AE52-BF3270793883}" type="pres">
      <dgm:prSet presAssocID="{B8EEEC6C-AD49-4354-8503-BCBC8909207B}" presName="textNode" presStyleLbl="bgShp" presStyleIdx="0" presStyleCnt="2"/>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0" presStyleCnt="4">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1" presStyleCnt="4">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1" presStyleCnt="2"/>
      <dgm:spPr/>
    </dgm:pt>
    <dgm:pt modelId="{511D8570-3682-DB47-80F1-0AC505DD8410}" type="pres">
      <dgm:prSet presAssocID="{2BB8B139-A186-0D40-8016-A18ECDE3FDD6}" presName="textNode" presStyleLbl="bgShp" presStyleIdx="1" presStyleCnt="2"/>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2" presStyleCnt="4">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3" presStyleCnt="4">
        <dgm:presLayoutVars>
          <dgm:bulletEnabled val="1"/>
        </dgm:presLayoutVars>
      </dgm:prSet>
      <dgm:spPr/>
    </dgm:pt>
  </dgm:ptLst>
  <dgm:cxnLst>
    <dgm:cxn modelId="{9F321B29-B238-4F80-AD3F-487E0717F6C2}" type="presOf" srcId="{B8EEEC6C-AD49-4354-8503-BCBC8909207B}" destId="{32278519-5A04-41AC-AE17-98E9A449760B}"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54066B37-5B28-7A40-9477-815EBAE78446}" srcId="{B8EEEC6C-AD49-4354-8503-BCBC8909207B}" destId="{D214F61F-27A9-9F41-8E3A-8A818B147CE6}" srcOrd="0" destOrd="0" parTransId="{24746694-C0DD-5E44-8EE1-040E5A20648E}" sibTransId="{97A0A9ED-33B8-BC4A-93BE-6B0861820D90}"/>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FC2F5AC6-56A2-4276-AB4A-4F2004262D6A}" type="presOf" srcId="{0A31EDF9-1879-8E4C-AC46-0A118629EDEF}" destId="{8D2513D6-C562-7440-8C61-D56DB4D76374}"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1" destOrd="0" parTransId="{5825D1A0-9DBB-474B-878D-FA93BC5489C2}" sibTransId="{954E03EE-E48C-134D-A9B7-10F0DC18FC01}"/>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CB7BC506-AECA-EC41-A407-44141C8CCB1E}" type="presParOf" srcId="{FC3D8322-F23E-1843-A207-46A022CFA4ED}" destId="{4AEF5A88-D0A0-FD43-94E4-7C9AA1974B7F}" srcOrd="2"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t>0%</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0%</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B8EEEC6C-AD49-4354-8503-BCBC8909207B}">
      <dgm:prSet custT="1"/>
      <dgm:spPr/>
      <dgm:t>
        <a:bodyPr/>
        <a:lstStyle/>
        <a:p>
          <a:pPr rtl="0"/>
          <a:r>
            <a:rPr lang="en-US" sz="3600" b="1" dirty="0"/>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242E18EF-E80B-41A5-A5CF-A435427A28FC}">
      <dgm:prSet/>
      <dgm:spPr/>
      <dgm:t>
        <a:bodyPr/>
        <a:lstStyle/>
        <a:p>
          <a:pPr rtl="0"/>
          <a:r>
            <a:rPr lang="en-US">
              <a:solidFill>
                <a:schemeClr val="tx1">
                  <a:lumMod val="50000"/>
                </a:schemeClr>
              </a:solidFill>
            </a:rPr>
            <a:t>0 points</a:t>
          </a:r>
          <a:endParaRPr lang="en-US" dirty="0">
            <a:solidFill>
              <a:schemeClr val="tx1">
                <a:lumMod val="50000"/>
              </a:schemeClr>
            </a:solidFill>
          </a:endParaRPr>
        </a:p>
      </dgm:t>
    </dgm:pt>
    <dgm:pt modelId="{A22D1492-D4ED-4DFF-BEBA-E05956569E5B}" type="parTrans" cxnId="{3894C3C3-0870-4542-B4B5-483B45ABA588}">
      <dgm:prSet/>
      <dgm:spPr/>
    </dgm:pt>
    <dgm:pt modelId="{7D3E0E0C-0DA7-4FB0-95B3-A3BA2030F0B6}" type="sibTrans" cxnId="{3894C3C3-0870-4542-B4B5-483B45ABA588}">
      <dgm:prSet/>
      <dgm:spPr/>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2"/>
      <dgm:spPr/>
    </dgm:pt>
    <dgm:pt modelId="{9BEDD9A7-A430-481A-AE52-BF3270793883}" type="pres">
      <dgm:prSet presAssocID="{B8EEEC6C-AD49-4354-8503-BCBC8909207B}" presName="textNode" presStyleLbl="bgShp" presStyleIdx="0" presStyleCnt="2"/>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0" presStyleCnt="4">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1" presStyleCnt="4">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1" presStyleCnt="2"/>
      <dgm:spPr/>
    </dgm:pt>
    <dgm:pt modelId="{511D8570-3682-DB47-80F1-0AC505DD8410}" type="pres">
      <dgm:prSet presAssocID="{2BB8B139-A186-0D40-8016-A18ECDE3FDD6}" presName="textNode" presStyleLbl="bgShp" presStyleIdx="1" presStyleCnt="2"/>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2" presStyleCnt="4">
        <dgm:presLayoutVars>
          <dgm:bulletEnabled val="1"/>
        </dgm:presLayoutVars>
      </dgm:prSet>
      <dgm:spPr/>
    </dgm:pt>
    <dgm:pt modelId="{64F406B8-3903-A54C-BC36-4F01B5A2C8A4}" type="pres">
      <dgm:prSet presAssocID="{458269A8-CC40-F94F-AE0B-7C1B9724572F}" presName="aSpace2" presStyleCnt="0"/>
      <dgm:spPr/>
    </dgm:pt>
    <dgm:pt modelId="{4278FB29-450E-4676-AC0A-EA9A0282D18E}" type="pres">
      <dgm:prSet presAssocID="{242E18EF-E80B-41A5-A5CF-A435427A28FC}" presName="childNode" presStyleLbl="node1" presStyleIdx="3" presStyleCnt="4">
        <dgm:presLayoutVars>
          <dgm:bulletEnabled val="1"/>
        </dgm:presLayoutVars>
      </dgm:prSet>
      <dgm:spPr/>
    </dgm:pt>
  </dgm:ptLst>
  <dgm:cxnLst>
    <dgm:cxn modelId="{9F321B29-B238-4F80-AD3F-487E0717F6C2}" type="presOf" srcId="{B8EEEC6C-AD49-4354-8503-BCBC8909207B}" destId="{32278519-5A04-41AC-AE17-98E9A449760B}"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54066B37-5B28-7A40-9477-815EBAE78446}" srcId="{B8EEEC6C-AD49-4354-8503-BCBC8909207B}" destId="{D214F61F-27A9-9F41-8E3A-8A818B147CE6}" srcOrd="0" destOrd="0" parTransId="{24746694-C0DD-5E44-8EE1-040E5A20648E}" sibTransId="{97A0A9ED-33B8-BC4A-93BE-6B0861820D90}"/>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3894C3C3-0870-4542-B4B5-483B45ABA588}" srcId="{2BB8B139-A186-0D40-8016-A18ECDE3FDD6}" destId="{242E18EF-E80B-41A5-A5CF-A435427A28FC}" srcOrd="1" destOrd="0" parTransId="{A22D1492-D4ED-4DFF-BEBA-E05956569E5B}" sibTransId="{7D3E0E0C-0DA7-4FB0-95B3-A3BA2030F0B6}"/>
    <dgm:cxn modelId="{FC2F5AC6-56A2-4276-AB4A-4F2004262D6A}" type="presOf" srcId="{0A31EDF9-1879-8E4C-AC46-0A118629EDEF}" destId="{8D2513D6-C562-7440-8C61-D56DB4D76374}"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1" destOrd="0" parTransId="{5825D1A0-9DBB-474B-878D-FA93BC5489C2}" sibTransId="{954E03EE-E48C-134D-A9B7-10F0DC18FC01}"/>
    <dgm:cxn modelId="{CD16CFDF-FC0D-444B-A83D-279EDB785130}" type="presOf" srcId="{242E18EF-E80B-41A5-A5CF-A435427A28FC}" destId="{4278FB29-450E-4676-AC0A-EA9A0282D18E}" srcOrd="0" destOrd="0" presId="urn:microsoft.com/office/officeart/2005/8/layout/lProcess2"/>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CB7BC506-AECA-EC41-A407-44141C8CCB1E}" type="presParOf" srcId="{FC3D8322-F23E-1843-A207-46A022CFA4ED}" destId="{4AEF5A88-D0A0-FD43-94E4-7C9AA1974B7F}" srcOrd="2"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B6C035C6-FEFB-4B87-A509-D0831F2C5A06}" type="presParOf" srcId="{AEE23272-B2F7-B14D-80EF-5E68CD11FFD7}" destId="{4278FB29-450E-4676-AC0A-EA9A0282D18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B6E0D-FBC7-4F0F-A1B9-01BA6B3A511B}" type="doc">
      <dgm:prSet loTypeId="urn:microsoft.com/office/officeart/2005/8/layout/chevronAccent+Icon" loCatId="officeonline" qsTypeId="urn:microsoft.com/office/officeart/2005/8/quickstyle/simple1" qsCatId="simple" csTypeId="urn:microsoft.com/office/officeart/2005/8/colors/accent6_2" csCatId="accent6" phldr="1"/>
      <dgm:spPr/>
    </dgm:pt>
    <dgm:pt modelId="{39E9BA3B-536A-47A5-939B-81D20B322B93}">
      <dgm:prSet phldrT="[Text]"/>
      <dgm:spPr/>
      <dgm:t>
        <a:bodyPr/>
        <a:lstStyle/>
        <a:p>
          <a:r>
            <a:rPr lang="en-US" dirty="0"/>
            <a:t>Financial Indicators</a:t>
          </a:r>
        </a:p>
      </dgm:t>
    </dgm:pt>
    <dgm:pt modelId="{56FF07FF-2E6D-4FC4-A98F-9E24CA98E10A}" type="parTrans" cxnId="{6322BE8A-3F2B-4D5B-8FFE-07F3AAEB4469}">
      <dgm:prSet/>
      <dgm:spPr/>
      <dgm:t>
        <a:bodyPr/>
        <a:lstStyle/>
        <a:p>
          <a:endParaRPr lang="en-US"/>
        </a:p>
      </dgm:t>
    </dgm:pt>
    <dgm:pt modelId="{6D9E817B-5DDE-47F5-ADF0-5231CE4332BB}" type="sibTrans" cxnId="{6322BE8A-3F2B-4D5B-8FFE-07F3AAEB4469}">
      <dgm:prSet/>
      <dgm:spPr/>
      <dgm:t>
        <a:bodyPr/>
        <a:lstStyle/>
        <a:p>
          <a:endParaRPr lang="en-US"/>
        </a:p>
      </dgm:t>
    </dgm:pt>
    <dgm:pt modelId="{F170A320-D2C8-4175-8C85-DBDBBD127888}">
      <dgm:prSet phldrT="[Text]"/>
      <dgm:spPr/>
      <dgm:t>
        <a:bodyPr/>
        <a:lstStyle/>
        <a:p>
          <a:r>
            <a:rPr lang="en-US" dirty="0"/>
            <a:t>Fiscal Score</a:t>
          </a:r>
        </a:p>
      </dgm:t>
    </dgm:pt>
    <dgm:pt modelId="{D5288141-D9CC-4543-9A15-6345C13175DF}" type="parTrans" cxnId="{0CBF74ED-DF20-4366-9606-1F1878850902}">
      <dgm:prSet/>
      <dgm:spPr/>
      <dgm:t>
        <a:bodyPr/>
        <a:lstStyle/>
        <a:p>
          <a:endParaRPr lang="en-US"/>
        </a:p>
      </dgm:t>
    </dgm:pt>
    <dgm:pt modelId="{D5603D40-3FEF-4B0E-A40C-4147B6609F8B}" type="sibTrans" cxnId="{0CBF74ED-DF20-4366-9606-1F1878850902}">
      <dgm:prSet/>
      <dgm:spPr/>
      <dgm:t>
        <a:bodyPr/>
        <a:lstStyle/>
        <a:p>
          <a:endParaRPr lang="en-US"/>
        </a:p>
      </dgm:t>
    </dgm:pt>
    <dgm:pt modelId="{8FCBFF53-8FA5-42AC-9EC4-40C242295E5A}">
      <dgm:prSet phldrT="[Text]"/>
      <dgm:spPr/>
      <dgm:t>
        <a:bodyPr/>
        <a:lstStyle/>
        <a:p>
          <a:r>
            <a:rPr lang="en-US" dirty="0"/>
            <a:t>Designation</a:t>
          </a:r>
        </a:p>
      </dgm:t>
    </dgm:pt>
    <dgm:pt modelId="{862BDD12-4783-40A5-A326-8B208CFDB89A}" type="parTrans" cxnId="{3CDCE496-87E2-49F6-AF20-45BE85345C8E}">
      <dgm:prSet/>
      <dgm:spPr/>
      <dgm:t>
        <a:bodyPr/>
        <a:lstStyle/>
        <a:p>
          <a:endParaRPr lang="en-US"/>
        </a:p>
      </dgm:t>
    </dgm:pt>
    <dgm:pt modelId="{94110633-79FF-4699-8994-10BB125D1BB2}" type="sibTrans" cxnId="{3CDCE496-87E2-49F6-AF20-45BE85345C8E}">
      <dgm:prSet/>
      <dgm:spPr/>
      <dgm:t>
        <a:bodyPr/>
        <a:lstStyle/>
        <a:p>
          <a:endParaRPr lang="en-US"/>
        </a:p>
      </dgm:t>
    </dgm:pt>
    <dgm:pt modelId="{3DFFC2EA-C87E-4A8F-8269-9E088742CFB4}" type="pres">
      <dgm:prSet presAssocID="{2AAB6E0D-FBC7-4F0F-A1B9-01BA6B3A511B}" presName="Name0" presStyleCnt="0">
        <dgm:presLayoutVars>
          <dgm:dir/>
          <dgm:resizeHandles val="exact"/>
        </dgm:presLayoutVars>
      </dgm:prSet>
      <dgm:spPr/>
    </dgm:pt>
    <dgm:pt modelId="{BFA5711F-E02D-4699-A1D2-0869982D206E}" type="pres">
      <dgm:prSet presAssocID="{39E9BA3B-536A-47A5-939B-81D20B322B93}" presName="composite" presStyleCnt="0"/>
      <dgm:spPr/>
    </dgm:pt>
    <dgm:pt modelId="{30979BDB-5942-40A1-9793-6C63F9713043}" type="pres">
      <dgm:prSet presAssocID="{39E9BA3B-536A-47A5-939B-81D20B322B93}" presName="bgChev" presStyleLbl="node1" presStyleIdx="0" presStyleCnt="3"/>
      <dgm:spPr/>
    </dgm:pt>
    <dgm:pt modelId="{70778FF7-B108-4B7E-921A-5FD4BC82F242}" type="pres">
      <dgm:prSet presAssocID="{39E9BA3B-536A-47A5-939B-81D20B322B93}" presName="txNode" presStyleLbl="fgAcc1" presStyleIdx="0" presStyleCnt="3">
        <dgm:presLayoutVars>
          <dgm:bulletEnabled val="1"/>
        </dgm:presLayoutVars>
      </dgm:prSet>
      <dgm:spPr/>
    </dgm:pt>
    <dgm:pt modelId="{17BE6CE8-D701-42EA-9934-C2B65ADFB3CC}" type="pres">
      <dgm:prSet presAssocID="{6D9E817B-5DDE-47F5-ADF0-5231CE4332BB}" presName="compositeSpace" presStyleCnt="0"/>
      <dgm:spPr/>
    </dgm:pt>
    <dgm:pt modelId="{B4429382-162F-4124-A58B-F45B3A0948E6}" type="pres">
      <dgm:prSet presAssocID="{F170A320-D2C8-4175-8C85-DBDBBD127888}" presName="composite" presStyleCnt="0"/>
      <dgm:spPr/>
    </dgm:pt>
    <dgm:pt modelId="{9D7CE222-E605-4D87-9557-375F8051A7A3}" type="pres">
      <dgm:prSet presAssocID="{F170A320-D2C8-4175-8C85-DBDBBD127888}" presName="bgChev" presStyleLbl="node1" presStyleIdx="1" presStyleCnt="3"/>
      <dgm:spPr/>
    </dgm:pt>
    <dgm:pt modelId="{343B9ACF-FBF7-4E27-B75D-027469D4095E}" type="pres">
      <dgm:prSet presAssocID="{F170A320-D2C8-4175-8C85-DBDBBD127888}" presName="txNode" presStyleLbl="fgAcc1" presStyleIdx="1" presStyleCnt="3">
        <dgm:presLayoutVars>
          <dgm:bulletEnabled val="1"/>
        </dgm:presLayoutVars>
      </dgm:prSet>
      <dgm:spPr/>
    </dgm:pt>
    <dgm:pt modelId="{06F639CA-3532-4DB4-A630-67A199A5481F}" type="pres">
      <dgm:prSet presAssocID="{D5603D40-3FEF-4B0E-A40C-4147B6609F8B}" presName="compositeSpace" presStyleCnt="0"/>
      <dgm:spPr/>
    </dgm:pt>
    <dgm:pt modelId="{86C2D611-7B7E-428A-B705-BED89EF667E7}" type="pres">
      <dgm:prSet presAssocID="{8FCBFF53-8FA5-42AC-9EC4-40C242295E5A}" presName="composite" presStyleCnt="0"/>
      <dgm:spPr/>
    </dgm:pt>
    <dgm:pt modelId="{653FE531-6A38-4343-B086-2C8A974368A2}" type="pres">
      <dgm:prSet presAssocID="{8FCBFF53-8FA5-42AC-9EC4-40C242295E5A}" presName="bgChev" presStyleLbl="node1" presStyleIdx="2" presStyleCnt="3"/>
      <dgm:spPr/>
    </dgm:pt>
    <dgm:pt modelId="{C28A28B0-95C3-4168-9E7F-E08DDD3A6812}" type="pres">
      <dgm:prSet presAssocID="{8FCBFF53-8FA5-42AC-9EC4-40C242295E5A}" presName="txNode" presStyleLbl="fgAcc1" presStyleIdx="2" presStyleCnt="3">
        <dgm:presLayoutVars>
          <dgm:bulletEnabled val="1"/>
        </dgm:presLayoutVars>
      </dgm:prSet>
      <dgm:spPr/>
    </dgm:pt>
  </dgm:ptLst>
  <dgm:cxnLst>
    <dgm:cxn modelId="{D9F42D2D-BE6A-450A-8C7F-0CFA173B9CD5}" type="presOf" srcId="{F170A320-D2C8-4175-8C85-DBDBBD127888}" destId="{343B9ACF-FBF7-4E27-B75D-027469D4095E}" srcOrd="0" destOrd="0" presId="urn:microsoft.com/office/officeart/2005/8/layout/chevronAccent+Icon"/>
    <dgm:cxn modelId="{1B04B93B-1D73-4ADC-85BB-6F8869DBF6F9}" type="presOf" srcId="{8FCBFF53-8FA5-42AC-9EC4-40C242295E5A}" destId="{C28A28B0-95C3-4168-9E7F-E08DDD3A6812}" srcOrd="0" destOrd="0" presId="urn:microsoft.com/office/officeart/2005/8/layout/chevronAccent+Icon"/>
    <dgm:cxn modelId="{5CA54265-9224-4864-A842-BEB99A3766FA}" type="presOf" srcId="{39E9BA3B-536A-47A5-939B-81D20B322B93}" destId="{70778FF7-B108-4B7E-921A-5FD4BC82F242}" srcOrd="0" destOrd="0" presId="urn:microsoft.com/office/officeart/2005/8/layout/chevronAccent+Icon"/>
    <dgm:cxn modelId="{6322BE8A-3F2B-4D5B-8FFE-07F3AAEB4469}" srcId="{2AAB6E0D-FBC7-4F0F-A1B9-01BA6B3A511B}" destId="{39E9BA3B-536A-47A5-939B-81D20B322B93}" srcOrd="0" destOrd="0" parTransId="{56FF07FF-2E6D-4FC4-A98F-9E24CA98E10A}" sibTransId="{6D9E817B-5DDE-47F5-ADF0-5231CE4332BB}"/>
    <dgm:cxn modelId="{0ADE468D-C8FD-4D93-B219-28CE58101225}" type="presOf" srcId="{2AAB6E0D-FBC7-4F0F-A1B9-01BA6B3A511B}" destId="{3DFFC2EA-C87E-4A8F-8269-9E088742CFB4}" srcOrd="0" destOrd="0" presId="urn:microsoft.com/office/officeart/2005/8/layout/chevronAccent+Icon"/>
    <dgm:cxn modelId="{3CDCE496-87E2-49F6-AF20-45BE85345C8E}" srcId="{2AAB6E0D-FBC7-4F0F-A1B9-01BA6B3A511B}" destId="{8FCBFF53-8FA5-42AC-9EC4-40C242295E5A}" srcOrd="2" destOrd="0" parTransId="{862BDD12-4783-40A5-A326-8B208CFDB89A}" sibTransId="{94110633-79FF-4699-8994-10BB125D1BB2}"/>
    <dgm:cxn modelId="{0CBF74ED-DF20-4366-9606-1F1878850902}" srcId="{2AAB6E0D-FBC7-4F0F-A1B9-01BA6B3A511B}" destId="{F170A320-D2C8-4175-8C85-DBDBBD127888}" srcOrd="1" destOrd="0" parTransId="{D5288141-D9CC-4543-9A15-6345C13175DF}" sibTransId="{D5603D40-3FEF-4B0E-A40C-4147B6609F8B}"/>
    <dgm:cxn modelId="{7F77B441-C552-447E-BEBB-377C697DB50F}" type="presParOf" srcId="{3DFFC2EA-C87E-4A8F-8269-9E088742CFB4}" destId="{BFA5711F-E02D-4699-A1D2-0869982D206E}" srcOrd="0" destOrd="0" presId="urn:microsoft.com/office/officeart/2005/8/layout/chevronAccent+Icon"/>
    <dgm:cxn modelId="{218E5E89-452C-4EEF-8D10-41FB5CEC8306}" type="presParOf" srcId="{BFA5711F-E02D-4699-A1D2-0869982D206E}" destId="{30979BDB-5942-40A1-9793-6C63F9713043}" srcOrd="0" destOrd="0" presId="urn:microsoft.com/office/officeart/2005/8/layout/chevronAccent+Icon"/>
    <dgm:cxn modelId="{7A496EF9-9F17-46CE-8475-F9B4B10BA350}" type="presParOf" srcId="{BFA5711F-E02D-4699-A1D2-0869982D206E}" destId="{70778FF7-B108-4B7E-921A-5FD4BC82F242}" srcOrd="1" destOrd="0" presId="urn:microsoft.com/office/officeart/2005/8/layout/chevronAccent+Icon"/>
    <dgm:cxn modelId="{98064775-1117-4963-9704-C6D5308CAB3C}" type="presParOf" srcId="{3DFFC2EA-C87E-4A8F-8269-9E088742CFB4}" destId="{17BE6CE8-D701-42EA-9934-C2B65ADFB3CC}" srcOrd="1" destOrd="0" presId="urn:microsoft.com/office/officeart/2005/8/layout/chevronAccent+Icon"/>
    <dgm:cxn modelId="{BFF6E954-FA98-4235-8189-5785561A5369}" type="presParOf" srcId="{3DFFC2EA-C87E-4A8F-8269-9E088742CFB4}" destId="{B4429382-162F-4124-A58B-F45B3A0948E6}" srcOrd="2" destOrd="0" presId="urn:microsoft.com/office/officeart/2005/8/layout/chevronAccent+Icon"/>
    <dgm:cxn modelId="{B63FC4F1-AE34-4E88-947E-CCEABAB97682}" type="presParOf" srcId="{B4429382-162F-4124-A58B-F45B3A0948E6}" destId="{9D7CE222-E605-4D87-9557-375F8051A7A3}" srcOrd="0" destOrd="0" presId="urn:microsoft.com/office/officeart/2005/8/layout/chevronAccent+Icon"/>
    <dgm:cxn modelId="{4A1D3C15-C357-4B66-B7D5-EEF9BF5F9106}" type="presParOf" srcId="{B4429382-162F-4124-A58B-F45B3A0948E6}" destId="{343B9ACF-FBF7-4E27-B75D-027469D4095E}" srcOrd="1" destOrd="0" presId="urn:microsoft.com/office/officeart/2005/8/layout/chevronAccent+Icon"/>
    <dgm:cxn modelId="{91378273-06E0-4274-B84D-1A8E4EE2C739}" type="presParOf" srcId="{3DFFC2EA-C87E-4A8F-8269-9E088742CFB4}" destId="{06F639CA-3532-4DB4-A630-67A199A5481F}" srcOrd="3" destOrd="0" presId="urn:microsoft.com/office/officeart/2005/8/layout/chevronAccent+Icon"/>
    <dgm:cxn modelId="{ED2E64CC-C749-4BA5-8B0D-66BC0FE41706}" type="presParOf" srcId="{3DFFC2EA-C87E-4A8F-8269-9E088742CFB4}" destId="{86C2D611-7B7E-428A-B705-BED89EF667E7}" srcOrd="4" destOrd="0" presId="urn:microsoft.com/office/officeart/2005/8/layout/chevronAccent+Icon"/>
    <dgm:cxn modelId="{0D1C01F7-55F4-4433-B2F8-196EFC8069B2}" type="presParOf" srcId="{86C2D611-7B7E-428A-B705-BED89EF667E7}" destId="{653FE531-6A38-4343-B086-2C8A974368A2}" srcOrd="0" destOrd="0" presId="urn:microsoft.com/office/officeart/2005/8/layout/chevronAccent+Icon"/>
    <dgm:cxn modelId="{5EDB852A-ECA3-477B-B6A0-7BC05582571C}" type="presParOf" srcId="{86C2D611-7B7E-428A-B705-BED89EF667E7}" destId="{C28A28B0-95C3-4168-9E7F-E08DDD3A6812}"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0FAF2340-FBEB-4B1A-B287-2103108E5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BD8CA1-8ACE-42DE-A33D-45306EC0A41B}">
      <dgm:prSet phldrT="[Text]" custT="1"/>
      <dgm:spPr>
        <a:solidFill>
          <a:schemeClr val="accent6"/>
        </a:solidFill>
        <a:ln w="76200">
          <a:solidFill>
            <a:schemeClr val="tx1"/>
          </a:solidFill>
        </a:ln>
      </dgm:spPr>
      <dgm:t>
        <a:bodyPr/>
        <a:lstStyle/>
        <a:p>
          <a:pPr algn="ctr"/>
          <a:r>
            <a:rPr lang="en-US" sz="2400" b="1" kern="1200" dirty="0">
              <a:solidFill>
                <a:srgbClr val="002060"/>
              </a:solidFill>
              <a:latin typeface="+mn-lt"/>
              <a:ea typeface="+mn-ea"/>
              <a:cs typeface="+mn-cs"/>
            </a:rPr>
            <a:t>Harpursville Classification:        No Designation</a:t>
          </a:r>
        </a:p>
      </dgm:t>
    </dgm:pt>
    <dgm:pt modelId="{9A407BEB-DE43-4317-8AB9-625A01412F13}" type="parTrans" cxnId="{EBB0978F-6BB8-4A37-88F9-2173BC2FDC87}">
      <dgm:prSet/>
      <dgm:spPr/>
      <dgm:t>
        <a:bodyPr/>
        <a:lstStyle/>
        <a:p>
          <a:endParaRPr lang="en-US"/>
        </a:p>
      </dgm:t>
    </dgm:pt>
    <dgm:pt modelId="{D32C313A-13FC-43B0-BAEA-33C9C0683EF4}" type="sibTrans" cxnId="{EBB0978F-6BB8-4A37-88F9-2173BC2FDC87}">
      <dgm:prSet/>
      <dgm:spPr/>
      <dgm:t>
        <a:bodyPr/>
        <a:lstStyle/>
        <a:p>
          <a:endParaRPr lang="en-US"/>
        </a:p>
      </dgm:t>
    </dgm:pt>
    <dgm:pt modelId="{A472241B-C53A-4FBA-9EAD-9B616A5F152B}" type="pres">
      <dgm:prSet presAssocID="{0FAF2340-FBEB-4B1A-B287-2103108E55E5}" presName="linear" presStyleCnt="0">
        <dgm:presLayoutVars>
          <dgm:animLvl val="lvl"/>
          <dgm:resizeHandles val="exact"/>
        </dgm:presLayoutVars>
      </dgm:prSet>
      <dgm:spPr/>
    </dgm:pt>
    <dgm:pt modelId="{A68062D6-8AAF-4442-9275-CF4D71379F96}" type="pres">
      <dgm:prSet presAssocID="{BDBD8CA1-8ACE-42DE-A33D-45306EC0A41B}" presName="parentText" presStyleLbl="node1" presStyleIdx="0" presStyleCnt="1" custLinFactNeighborY="-13167">
        <dgm:presLayoutVars>
          <dgm:chMax val="0"/>
          <dgm:bulletEnabled val="1"/>
        </dgm:presLayoutVars>
      </dgm:prSet>
      <dgm:spPr/>
    </dgm:pt>
  </dgm:ptLst>
  <dgm:cxnLst>
    <dgm:cxn modelId="{80C92918-2531-48D2-BEFD-ECD459257FEA}" type="presOf" srcId="{BDBD8CA1-8ACE-42DE-A33D-45306EC0A41B}" destId="{A68062D6-8AAF-4442-9275-CF4D71379F96}" srcOrd="0" destOrd="0" presId="urn:microsoft.com/office/officeart/2005/8/layout/vList2"/>
    <dgm:cxn modelId="{EBB0978F-6BB8-4A37-88F9-2173BC2FDC87}" srcId="{0FAF2340-FBEB-4B1A-B287-2103108E55E5}" destId="{BDBD8CA1-8ACE-42DE-A33D-45306EC0A41B}" srcOrd="0" destOrd="0" parTransId="{9A407BEB-DE43-4317-8AB9-625A01412F13}" sibTransId="{D32C313A-13FC-43B0-BAEA-33C9C0683EF4}"/>
    <dgm:cxn modelId="{CB4136B8-D897-4D01-A588-2868EF9C1984}" type="presOf" srcId="{0FAF2340-FBEB-4B1A-B287-2103108E55E5}" destId="{A472241B-C53A-4FBA-9EAD-9B616A5F152B}" srcOrd="0" destOrd="0" presId="urn:microsoft.com/office/officeart/2005/8/layout/vList2"/>
    <dgm:cxn modelId="{70D24FB3-65EE-46B6-9601-BB80B1E3D9C5}" type="presParOf" srcId="{A472241B-C53A-4FBA-9EAD-9B616A5F152B}" destId="{A68062D6-8AAF-4442-9275-CF4D71379F9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B6E0D-FBC7-4F0F-A1B9-01BA6B3A511B}" type="doc">
      <dgm:prSet loTypeId="urn:microsoft.com/office/officeart/2005/8/layout/chevronAccent+Icon" loCatId="officeonline" qsTypeId="urn:microsoft.com/office/officeart/2005/8/quickstyle/simple1" qsCatId="simple" csTypeId="urn:microsoft.com/office/officeart/2005/8/colors/accent6_2" csCatId="accent6" phldr="1"/>
      <dgm:spPr/>
    </dgm:pt>
    <dgm:pt modelId="{39E9BA3B-536A-47A5-939B-81D20B322B93}">
      <dgm:prSet phldrT="[Text]"/>
      <dgm:spPr/>
      <dgm:t>
        <a:bodyPr/>
        <a:lstStyle/>
        <a:p>
          <a:r>
            <a:rPr lang="en-US" dirty="0"/>
            <a:t>Environmental Indicators</a:t>
          </a:r>
        </a:p>
      </dgm:t>
    </dgm:pt>
    <dgm:pt modelId="{56FF07FF-2E6D-4FC4-A98F-9E24CA98E10A}" type="parTrans" cxnId="{6322BE8A-3F2B-4D5B-8FFE-07F3AAEB4469}">
      <dgm:prSet/>
      <dgm:spPr/>
      <dgm:t>
        <a:bodyPr/>
        <a:lstStyle/>
        <a:p>
          <a:endParaRPr lang="en-US"/>
        </a:p>
      </dgm:t>
    </dgm:pt>
    <dgm:pt modelId="{6D9E817B-5DDE-47F5-ADF0-5231CE4332BB}" type="sibTrans" cxnId="{6322BE8A-3F2B-4D5B-8FFE-07F3AAEB4469}">
      <dgm:prSet/>
      <dgm:spPr/>
      <dgm:t>
        <a:bodyPr/>
        <a:lstStyle/>
        <a:p>
          <a:endParaRPr lang="en-US"/>
        </a:p>
      </dgm:t>
    </dgm:pt>
    <dgm:pt modelId="{F170A320-D2C8-4175-8C85-DBDBBD127888}">
      <dgm:prSet phldrT="[Text]"/>
      <dgm:spPr/>
      <dgm:t>
        <a:bodyPr/>
        <a:lstStyle/>
        <a:p>
          <a:r>
            <a:rPr lang="en-US" dirty="0"/>
            <a:t>Environmental Score</a:t>
          </a:r>
        </a:p>
      </dgm:t>
    </dgm:pt>
    <dgm:pt modelId="{D5288141-D9CC-4543-9A15-6345C13175DF}" type="parTrans" cxnId="{0CBF74ED-DF20-4366-9606-1F1878850902}">
      <dgm:prSet/>
      <dgm:spPr/>
      <dgm:t>
        <a:bodyPr/>
        <a:lstStyle/>
        <a:p>
          <a:endParaRPr lang="en-US"/>
        </a:p>
      </dgm:t>
    </dgm:pt>
    <dgm:pt modelId="{D5603D40-3FEF-4B0E-A40C-4147B6609F8B}" type="sibTrans" cxnId="{0CBF74ED-DF20-4366-9606-1F1878850902}">
      <dgm:prSet/>
      <dgm:spPr/>
      <dgm:t>
        <a:bodyPr/>
        <a:lstStyle/>
        <a:p>
          <a:endParaRPr lang="en-US"/>
        </a:p>
      </dgm:t>
    </dgm:pt>
    <dgm:pt modelId="{8FCBFF53-8FA5-42AC-9EC4-40C242295E5A}">
      <dgm:prSet phldrT="[Text]"/>
      <dgm:spPr/>
      <dgm:t>
        <a:bodyPr/>
        <a:lstStyle/>
        <a:p>
          <a:r>
            <a:rPr lang="en-US" dirty="0"/>
            <a:t>Designation</a:t>
          </a:r>
        </a:p>
      </dgm:t>
    </dgm:pt>
    <dgm:pt modelId="{862BDD12-4783-40A5-A326-8B208CFDB89A}" type="parTrans" cxnId="{3CDCE496-87E2-49F6-AF20-45BE85345C8E}">
      <dgm:prSet/>
      <dgm:spPr/>
      <dgm:t>
        <a:bodyPr/>
        <a:lstStyle/>
        <a:p>
          <a:endParaRPr lang="en-US"/>
        </a:p>
      </dgm:t>
    </dgm:pt>
    <dgm:pt modelId="{94110633-79FF-4699-8994-10BB125D1BB2}" type="sibTrans" cxnId="{3CDCE496-87E2-49F6-AF20-45BE85345C8E}">
      <dgm:prSet/>
      <dgm:spPr/>
      <dgm:t>
        <a:bodyPr/>
        <a:lstStyle/>
        <a:p>
          <a:endParaRPr lang="en-US"/>
        </a:p>
      </dgm:t>
    </dgm:pt>
    <dgm:pt modelId="{3DFFC2EA-C87E-4A8F-8269-9E088742CFB4}" type="pres">
      <dgm:prSet presAssocID="{2AAB6E0D-FBC7-4F0F-A1B9-01BA6B3A511B}" presName="Name0" presStyleCnt="0">
        <dgm:presLayoutVars>
          <dgm:dir/>
          <dgm:resizeHandles val="exact"/>
        </dgm:presLayoutVars>
      </dgm:prSet>
      <dgm:spPr/>
    </dgm:pt>
    <dgm:pt modelId="{BFA5711F-E02D-4699-A1D2-0869982D206E}" type="pres">
      <dgm:prSet presAssocID="{39E9BA3B-536A-47A5-939B-81D20B322B93}" presName="composite" presStyleCnt="0"/>
      <dgm:spPr/>
    </dgm:pt>
    <dgm:pt modelId="{30979BDB-5942-40A1-9793-6C63F9713043}" type="pres">
      <dgm:prSet presAssocID="{39E9BA3B-536A-47A5-939B-81D20B322B93}" presName="bgChev" presStyleLbl="node1" presStyleIdx="0" presStyleCnt="3"/>
      <dgm:spPr/>
    </dgm:pt>
    <dgm:pt modelId="{70778FF7-B108-4B7E-921A-5FD4BC82F242}" type="pres">
      <dgm:prSet presAssocID="{39E9BA3B-536A-47A5-939B-81D20B322B93}" presName="txNode" presStyleLbl="fgAcc1" presStyleIdx="0" presStyleCnt="3">
        <dgm:presLayoutVars>
          <dgm:bulletEnabled val="1"/>
        </dgm:presLayoutVars>
      </dgm:prSet>
      <dgm:spPr/>
    </dgm:pt>
    <dgm:pt modelId="{17BE6CE8-D701-42EA-9934-C2B65ADFB3CC}" type="pres">
      <dgm:prSet presAssocID="{6D9E817B-5DDE-47F5-ADF0-5231CE4332BB}" presName="compositeSpace" presStyleCnt="0"/>
      <dgm:spPr/>
    </dgm:pt>
    <dgm:pt modelId="{B4429382-162F-4124-A58B-F45B3A0948E6}" type="pres">
      <dgm:prSet presAssocID="{F170A320-D2C8-4175-8C85-DBDBBD127888}" presName="composite" presStyleCnt="0"/>
      <dgm:spPr/>
    </dgm:pt>
    <dgm:pt modelId="{9D7CE222-E605-4D87-9557-375F8051A7A3}" type="pres">
      <dgm:prSet presAssocID="{F170A320-D2C8-4175-8C85-DBDBBD127888}" presName="bgChev" presStyleLbl="node1" presStyleIdx="1" presStyleCnt="3"/>
      <dgm:spPr/>
    </dgm:pt>
    <dgm:pt modelId="{343B9ACF-FBF7-4E27-B75D-027469D4095E}" type="pres">
      <dgm:prSet presAssocID="{F170A320-D2C8-4175-8C85-DBDBBD127888}" presName="txNode" presStyleLbl="fgAcc1" presStyleIdx="1" presStyleCnt="3">
        <dgm:presLayoutVars>
          <dgm:bulletEnabled val="1"/>
        </dgm:presLayoutVars>
      </dgm:prSet>
      <dgm:spPr/>
    </dgm:pt>
    <dgm:pt modelId="{06F639CA-3532-4DB4-A630-67A199A5481F}" type="pres">
      <dgm:prSet presAssocID="{D5603D40-3FEF-4B0E-A40C-4147B6609F8B}" presName="compositeSpace" presStyleCnt="0"/>
      <dgm:spPr/>
    </dgm:pt>
    <dgm:pt modelId="{86C2D611-7B7E-428A-B705-BED89EF667E7}" type="pres">
      <dgm:prSet presAssocID="{8FCBFF53-8FA5-42AC-9EC4-40C242295E5A}" presName="composite" presStyleCnt="0"/>
      <dgm:spPr/>
    </dgm:pt>
    <dgm:pt modelId="{653FE531-6A38-4343-B086-2C8A974368A2}" type="pres">
      <dgm:prSet presAssocID="{8FCBFF53-8FA5-42AC-9EC4-40C242295E5A}" presName="bgChev" presStyleLbl="node1" presStyleIdx="2" presStyleCnt="3"/>
      <dgm:spPr/>
    </dgm:pt>
    <dgm:pt modelId="{C28A28B0-95C3-4168-9E7F-E08DDD3A6812}" type="pres">
      <dgm:prSet presAssocID="{8FCBFF53-8FA5-42AC-9EC4-40C242295E5A}" presName="txNode" presStyleLbl="fgAcc1" presStyleIdx="2" presStyleCnt="3">
        <dgm:presLayoutVars>
          <dgm:bulletEnabled val="1"/>
        </dgm:presLayoutVars>
      </dgm:prSet>
      <dgm:spPr/>
    </dgm:pt>
  </dgm:ptLst>
  <dgm:cxnLst>
    <dgm:cxn modelId="{D9F42D2D-BE6A-450A-8C7F-0CFA173B9CD5}" type="presOf" srcId="{F170A320-D2C8-4175-8C85-DBDBBD127888}" destId="{343B9ACF-FBF7-4E27-B75D-027469D4095E}" srcOrd="0" destOrd="0" presId="urn:microsoft.com/office/officeart/2005/8/layout/chevronAccent+Icon"/>
    <dgm:cxn modelId="{1B04B93B-1D73-4ADC-85BB-6F8869DBF6F9}" type="presOf" srcId="{8FCBFF53-8FA5-42AC-9EC4-40C242295E5A}" destId="{C28A28B0-95C3-4168-9E7F-E08DDD3A6812}" srcOrd="0" destOrd="0" presId="urn:microsoft.com/office/officeart/2005/8/layout/chevronAccent+Icon"/>
    <dgm:cxn modelId="{5CA54265-9224-4864-A842-BEB99A3766FA}" type="presOf" srcId="{39E9BA3B-536A-47A5-939B-81D20B322B93}" destId="{70778FF7-B108-4B7E-921A-5FD4BC82F242}" srcOrd="0" destOrd="0" presId="urn:microsoft.com/office/officeart/2005/8/layout/chevronAccent+Icon"/>
    <dgm:cxn modelId="{6322BE8A-3F2B-4D5B-8FFE-07F3AAEB4469}" srcId="{2AAB6E0D-FBC7-4F0F-A1B9-01BA6B3A511B}" destId="{39E9BA3B-536A-47A5-939B-81D20B322B93}" srcOrd="0" destOrd="0" parTransId="{56FF07FF-2E6D-4FC4-A98F-9E24CA98E10A}" sibTransId="{6D9E817B-5DDE-47F5-ADF0-5231CE4332BB}"/>
    <dgm:cxn modelId="{0ADE468D-C8FD-4D93-B219-28CE58101225}" type="presOf" srcId="{2AAB6E0D-FBC7-4F0F-A1B9-01BA6B3A511B}" destId="{3DFFC2EA-C87E-4A8F-8269-9E088742CFB4}" srcOrd="0" destOrd="0" presId="urn:microsoft.com/office/officeart/2005/8/layout/chevronAccent+Icon"/>
    <dgm:cxn modelId="{3CDCE496-87E2-49F6-AF20-45BE85345C8E}" srcId="{2AAB6E0D-FBC7-4F0F-A1B9-01BA6B3A511B}" destId="{8FCBFF53-8FA5-42AC-9EC4-40C242295E5A}" srcOrd="2" destOrd="0" parTransId="{862BDD12-4783-40A5-A326-8B208CFDB89A}" sibTransId="{94110633-79FF-4699-8994-10BB125D1BB2}"/>
    <dgm:cxn modelId="{0CBF74ED-DF20-4366-9606-1F1878850902}" srcId="{2AAB6E0D-FBC7-4F0F-A1B9-01BA6B3A511B}" destId="{F170A320-D2C8-4175-8C85-DBDBBD127888}" srcOrd="1" destOrd="0" parTransId="{D5288141-D9CC-4543-9A15-6345C13175DF}" sibTransId="{D5603D40-3FEF-4B0E-A40C-4147B6609F8B}"/>
    <dgm:cxn modelId="{7F77B441-C552-447E-BEBB-377C697DB50F}" type="presParOf" srcId="{3DFFC2EA-C87E-4A8F-8269-9E088742CFB4}" destId="{BFA5711F-E02D-4699-A1D2-0869982D206E}" srcOrd="0" destOrd="0" presId="urn:microsoft.com/office/officeart/2005/8/layout/chevronAccent+Icon"/>
    <dgm:cxn modelId="{218E5E89-452C-4EEF-8D10-41FB5CEC8306}" type="presParOf" srcId="{BFA5711F-E02D-4699-A1D2-0869982D206E}" destId="{30979BDB-5942-40A1-9793-6C63F9713043}" srcOrd="0" destOrd="0" presId="urn:microsoft.com/office/officeart/2005/8/layout/chevronAccent+Icon"/>
    <dgm:cxn modelId="{7A496EF9-9F17-46CE-8475-F9B4B10BA350}" type="presParOf" srcId="{BFA5711F-E02D-4699-A1D2-0869982D206E}" destId="{70778FF7-B108-4B7E-921A-5FD4BC82F242}" srcOrd="1" destOrd="0" presId="urn:microsoft.com/office/officeart/2005/8/layout/chevronAccent+Icon"/>
    <dgm:cxn modelId="{98064775-1117-4963-9704-C6D5308CAB3C}" type="presParOf" srcId="{3DFFC2EA-C87E-4A8F-8269-9E088742CFB4}" destId="{17BE6CE8-D701-42EA-9934-C2B65ADFB3CC}" srcOrd="1" destOrd="0" presId="urn:microsoft.com/office/officeart/2005/8/layout/chevronAccent+Icon"/>
    <dgm:cxn modelId="{BFF6E954-FA98-4235-8189-5785561A5369}" type="presParOf" srcId="{3DFFC2EA-C87E-4A8F-8269-9E088742CFB4}" destId="{B4429382-162F-4124-A58B-F45B3A0948E6}" srcOrd="2" destOrd="0" presId="urn:microsoft.com/office/officeart/2005/8/layout/chevronAccent+Icon"/>
    <dgm:cxn modelId="{B63FC4F1-AE34-4E88-947E-CCEABAB97682}" type="presParOf" srcId="{B4429382-162F-4124-A58B-F45B3A0948E6}" destId="{9D7CE222-E605-4D87-9557-375F8051A7A3}" srcOrd="0" destOrd="0" presId="urn:microsoft.com/office/officeart/2005/8/layout/chevronAccent+Icon"/>
    <dgm:cxn modelId="{4A1D3C15-C357-4B66-B7D5-EEF9BF5F9106}" type="presParOf" srcId="{B4429382-162F-4124-A58B-F45B3A0948E6}" destId="{343B9ACF-FBF7-4E27-B75D-027469D4095E}" srcOrd="1" destOrd="0" presId="urn:microsoft.com/office/officeart/2005/8/layout/chevronAccent+Icon"/>
    <dgm:cxn modelId="{91378273-06E0-4274-B84D-1A8E4EE2C739}" type="presParOf" srcId="{3DFFC2EA-C87E-4A8F-8269-9E088742CFB4}" destId="{06F639CA-3532-4DB4-A630-67A199A5481F}" srcOrd="3" destOrd="0" presId="urn:microsoft.com/office/officeart/2005/8/layout/chevronAccent+Icon"/>
    <dgm:cxn modelId="{ED2E64CC-C749-4BA5-8B0D-66BC0FE41706}" type="presParOf" srcId="{3DFFC2EA-C87E-4A8F-8269-9E088742CFB4}" destId="{86C2D611-7B7E-428A-B705-BED89EF667E7}" srcOrd="4" destOrd="0" presId="urn:microsoft.com/office/officeart/2005/8/layout/chevronAccent+Icon"/>
    <dgm:cxn modelId="{0D1C01F7-55F4-4433-B2F8-196EFC8069B2}" type="presParOf" srcId="{86C2D611-7B7E-428A-B705-BED89EF667E7}" destId="{653FE531-6A38-4343-B086-2C8A974368A2}" srcOrd="0" destOrd="0" presId="urn:microsoft.com/office/officeart/2005/8/layout/chevronAccent+Icon"/>
    <dgm:cxn modelId="{5EDB852A-ECA3-477B-B6A0-7BC05582571C}" type="presParOf" srcId="{86C2D611-7B7E-428A-B705-BED89EF667E7}" destId="{C28A28B0-95C3-4168-9E7F-E08DDD3A6812}" srcOrd="1" destOrd="0" presId="urn:microsoft.com/office/officeart/2005/8/layout/chevronAccent+Icon"/>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361400B-2C6C-47D3-BB37-09DF3FC37578}"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13054CF9-8018-4DD9-8873-B07DAB7288EF}">
      <dgm:prSet phldrT="[Text]"/>
      <dgm:spPr/>
      <dgm:t>
        <a:bodyPr/>
        <a:lstStyle/>
        <a:p>
          <a:r>
            <a:rPr lang="en-US" dirty="0">
              <a:solidFill>
                <a:schemeClr val="bg1"/>
              </a:solidFill>
            </a:rPr>
            <a:t>Fund Balance</a:t>
          </a:r>
        </a:p>
      </dgm:t>
    </dgm:pt>
    <dgm:pt modelId="{24A937C2-D4E2-48E3-9346-7138123B14DD}" type="parTrans" cxnId="{7EFA89E9-C3BD-4A89-8526-24CB598E1406}">
      <dgm:prSet/>
      <dgm:spPr/>
      <dgm:t>
        <a:bodyPr/>
        <a:lstStyle/>
        <a:p>
          <a:endParaRPr lang="en-US"/>
        </a:p>
      </dgm:t>
    </dgm:pt>
    <dgm:pt modelId="{3E268AC6-977D-4743-A366-87AB8238AD7B}" type="sibTrans" cxnId="{7EFA89E9-C3BD-4A89-8526-24CB598E1406}">
      <dgm:prSet/>
      <dgm:spPr/>
      <dgm:t>
        <a:bodyPr/>
        <a:lstStyle/>
        <a:p>
          <a:endParaRPr lang="en-US"/>
        </a:p>
      </dgm:t>
    </dgm:pt>
    <dgm:pt modelId="{F32F4397-EAF5-4B4A-9435-BC373B3B0188}">
      <dgm:prSet/>
      <dgm:spPr/>
      <dgm:t>
        <a:bodyPr/>
        <a:lstStyle/>
        <a:p>
          <a:r>
            <a:rPr lang="en-US" dirty="0">
              <a:solidFill>
                <a:schemeClr val="bg1"/>
              </a:solidFill>
            </a:rPr>
            <a:t>Unassigned</a:t>
          </a:r>
        </a:p>
      </dgm:t>
    </dgm:pt>
    <dgm:pt modelId="{4F631077-9756-41AF-9B88-26E08B7B2344}" type="parTrans" cxnId="{52918018-F891-4E24-AA6E-0CC3467A2651}">
      <dgm:prSet/>
      <dgm:spPr/>
      <dgm:t>
        <a:bodyPr/>
        <a:lstStyle/>
        <a:p>
          <a:endParaRPr lang="en-US"/>
        </a:p>
      </dgm:t>
    </dgm:pt>
    <dgm:pt modelId="{6D5520DC-06CB-48B1-B6DF-A9C69C90C89A}" type="sibTrans" cxnId="{52918018-F891-4E24-AA6E-0CC3467A2651}">
      <dgm:prSet/>
      <dgm:spPr/>
      <dgm:t>
        <a:bodyPr/>
        <a:lstStyle/>
        <a:p>
          <a:endParaRPr lang="en-US"/>
        </a:p>
      </dgm:t>
    </dgm:pt>
    <dgm:pt modelId="{7191EB1F-2B74-4E03-8FD3-CA61096CEEF4}">
      <dgm:prSet phldrT="[Text]"/>
      <dgm:spPr/>
      <dgm:t>
        <a:bodyPr/>
        <a:lstStyle/>
        <a:p>
          <a:r>
            <a:rPr lang="en-US" dirty="0">
              <a:solidFill>
                <a:schemeClr val="bg1"/>
              </a:solidFill>
            </a:rPr>
            <a:t>Operating Deficit</a:t>
          </a:r>
        </a:p>
      </dgm:t>
    </dgm:pt>
    <dgm:pt modelId="{EBB8B5A9-C951-402A-90CF-50C093D48A89}" type="parTrans" cxnId="{DB759C07-F8B0-48F3-8A73-90E217B23F29}">
      <dgm:prSet/>
      <dgm:spPr/>
      <dgm:t>
        <a:bodyPr/>
        <a:lstStyle/>
        <a:p>
          <a:endParaRPr lang="en-US"/>
        </a:p>
      </dgm:t>
    </dgm:pt>
    <dgm:pt modelId="{D8C5789C-FBB8-4EE2-BDFC-0DD9DB255553}" type="sibTrans" cxnId="{DB759C07-F8B0-48F3-8A73-90E217B23F29}">
      <dgm:prSet/>
      <dgm:spPr/>
      <dgm:t>
        <a:bodyPr/>
        <a:lstStyle/>
        <a:p>
          <a:endParaRPr lang="en-US"/>
        </a:p>
      </dgm:t>
    </dgm:pt>
    <dgm:pt modelId="{BB81E77D-50FD-434F-A2A8-BAD479EDF9CE}">
      <dgm:prSet phldrT="[Text]"/>
      <dgm:spPr/>
      <dgm:t>
        <a:bodyPr/>
        <a:lstStyle/>
        <a:p>
          <a:r>
            <a:rPr lang="en-US" dirty="0">
              <a:solidFill>
                <a:schemeClr val="bg1"/>
              </a:solidFill>
            </a:rPr>
            <a:t>Cash</a:t>
          </a:r>
        </a:p>
      </dgm:t>
    </dgm:pt>
    <dgm:pt modelId="{79FF06D2-AAC7-42DD-A79E-7FB26865DBED}" type="parTrans" cxnId="{44820E29-5DD6-4F19-8606-E419994D5D6F}">
      <dgm:prSet/>
      <dgm:spPr/>
      <dgm:t>
        <a:bodyPr/>
        <a:lstStyle/>
        <a:p>
          <a:endParaRPr lang="en-US"/>
        </a:p>
      </dgm:t>
    </dgm:pt>
    <dgm:pt modelId="{0F8946B1-8293-400D-9C5A-A9619E349B97}" type="sibTrans" cxnId="{44820E29-5DD6-4F19-8606-E419994D5D6F}">
      <dgm:prSet/>
      <dgm:spPr/>
      <dgm:t>
        <a:bodyPr/>
        <a:lstStyle/>
        <a:p>
          <a:endParaRPr lang="en-US"/>
        </a:p>
      </dgm:t>
    </dgm:pt>
    <dgm:pt modelId="{C7AE5B41-8ED6-4376-B8F8-1247E14B6B9C}">
      <dgm:prSet/>
      <dgm:spPr/>
      <dgm:t>
        <a:bodyPr/>
        <a:lstStyle/>
        <a:p>
          <a:r>
            <a:rPr lang="en-US" dirty="0">
              <a:solidFill>
                <a:schemeClr val="bg1"/>
              </a:solidFill>
            </a:rPr>
            <a:t>Total</a:t>
          </a:r>
        </a:p>
      </dgm:t>
    </dgm:pt>
    <dgm:pt modelId="{E541026A-F375-46A0-8A6D-928C5B28AEF2}" type="parTrans" cxnId="{C8B5271E-19F1-47C6-AAE0-0ED7B9606327}">
      <dgm:prSet/>
      <dgm:spPr/>
      <dgm:t>
        <a:bodyPr/>
        <a:lstStyle/>
        <a:p>
          <a:endParaRPr lang="en-US"/>
        </a:p>
      </dgm:t>
    </dgm:pt>
    <dgm:pt modelId="{38C2A127-D0BE-4D94-8D28-350A81D48CAB}" type="sibTrans" cxnId="{C8B5271E-19F1-47C6-AAE0-0ED7B9606327}">
      <dgm:prSet/>
      <dgm:spPr/>
      <dgm:t>
        <a:bodyPr/>
        <a:lstStyle/>
        <a:p>
          <a:endParaRPr lang="en-US"/>
        </a:p>
      </dgm:t>
    </dgm:pt>
    <dgm:pt modelId="{6FEDCC80-E740-4247-93E7-0AF43CFDE36A}">
      <dgm:prSet phldrT="[Text]"/>
      <dgm:spPr/>
      <dgm:t>
        <a:bodyPr/>
        <a:lstStyle/>
        <a:p>
          <a:r>
            <a:rPr lang="en-US" dirty="0">
              <a:solidFill>
                <a:schemeClr val="bg1"/>
              </a:solidFill>
            </a:rPr>
            <a:t>Cash Ratio</a:t>
          </a:r>
        </a:p>
      </dgm:t>
    </dgm:pt>
    <dgm:pt modelId="{BB153B9D-B5AC-4BF8-8F37-78CFBA10295E}" type="parTrans" cxnId="{A3FEF04B-B3AB-427B-8229-92539AD93292}">
      <dgm:prSet/>
      <dgm:spPr/>
      <dgm:t>
        <a:bodyPr/>
        <a:lstStyle/>
        <a:p>
          <a:endParaRPr lang="en-US"/>
        </a:p>
      </dgm:t>
    </dgm:pt>
    <dgm:pt modelId="{0FBED0F9-B8C8-4144-9A57-1A421F353A19}" type="sibTrans" cxnId="{A3FEF04B-B3AB-427B-8229-92539AD93292}">
      <dgm:prSet/>
      <dgm:spPr/>
      <dgm:t>
        <a:bodyPr/>
        <a:lstStyle/>
        <a:p>
          <a:endParaRPr lang="en-US"/>
        </a:p>
      </dgm:t>
    </dgm:pt>
    <dgm:pt modelId="{681162BA-18F5-452A-87DA-064D22440E86}">
      <dgm:prSet/>
      <dgm:spPr/>
      <dgm:t>
        <a:bodyPr/>
        <a:lstStyle/>
        <a:p>
          <a:r>
            <a:rPr lang="en-US" dirty="0">
              <a:solidFill>
                <a:schemeClr val="bg1"/>
              </a:solidFill>
            </a:rPr>
            <a:t>Cash % of Monthly Expenditures</a:t>
          </a:r>
        </a:p>
      </dgm:t>
    </dgm:pt>
    <dgm:pt modelId="{87864F54-EAE1-4A9B-BF62-A3C5779F930C}" type="parTrans" cxnId="{77928961-7100-4B30-877B-7E4FF439AFB4}">
      <dgm:prSet/>
      <dgm:spPr/>
      <dgm:t>
        <a:bodyPr/>
        <a:lstStyle/>
        <a:p>
          <a:endParaRPr lang="en-US"/>
        </a:p>
      </dgm:t>
    </dgm:pt>
    <dgm:pt modelId="{317F0B0A-3529-4D72-A6F7-BC4F9F829655}" type="sibTrans" cxnId="{77928961-7100-4B30-877B-7E4FF439AFB4}">
      <dgm:prSet/>
      <dgm:spPr/>
      <dgm:t>
        <a:bodyPr/>
        <a:lstStyle/>
        <a:p>
          <a:endParaRPr lang="en-US"/>
        </a:p>
      </dgm:t>
    </dgm:pt>
    <dgm:pt modelId="{B0A9C155-51D8-4B6D-995F-FD3A3CF77001}">
      <dgm:prSet/>
      <dgm:spPr/>
      <dgm:t>
        <a:bodyPr/>
        <a:lstStyle/>
        <a:p>
          <a:r>
            <a:rPr lang="en-US" dirty="0">
              <a:solidFill>
                <a:schemeClr val="bg1"/>
              </a:solidFill>
            </a:rPr>
            <a:t>Reliance on Short Term Debt</a:t>
          </a:r>
        </a:p>
      </dgm:t>
    </dgm:pt>
    <dgm:pt modelId="{540651C3-3592-4CD1-A382-823D2A3B5014}" type="parTrans" cxnId="{F55A5B11-4BC6-4913-938C-2DEF3039BFFB}">
      <dgm:prSet/>
      <dgm:spPr/>
      <dgm:t>
        <a:bodyPr/>
        <a:lstStyle/>
        <a:p>
          <a:endParaRPr lang="en-US"/>
        </a:p>
      </dgm:t>
    </dgm:pt>
    <dgm:pt modelId="{ED80D307-3736-4146-8227-BFFCE332DA3D}" type="sibTrans" cxnId="{F55A5B11-4BC6-4913-938C-2DEF3039BFFB}">
      <dgm:prSet/>
      <dgm:spPr/>
      <dgm:t>
        <a:bodyPr/>
        <a:lstStyle/>
        <a:p>
          <a:endParaRPr lang="en-US"/>
        </a:p>
      </dgm:t>
    </dgm:pt>
    <dgm:pt modelId="{840E2800-8CF4-4AE4-A3C2-F655BA9F8F50}">
      <dgm:prSet/>
      <dgm:spPr/>
      <dgm:t>
        <a:bodyPr/>
        <a:lstStyle/>
        <a:p>
          <a:r>
            <a:rPr lang="en-US" dirty="0">
              <a:solidFill>
                <a:schemeClr val="bg1"/>
              </a:solidFill>
            </a:rPr>
            <a:t>% Change in Short-term Debt Issued</a:t>
          </a:r>
        </a:p>
      </dgm:t>
    </dgm:pt>
    <dgm:pt modelId="{F2FFABD0-57C3-498F-BB29-88AED0217EDD}" type="parTrans" cxnId="{CD82B665-130F-4C54-8B55-7D5ED2BAFBF8}">
      <dgm:prSet/>
      <dgm:spPr/>
      <dgm:t>
        <a:bodyPr/>
        <a:lstStyle/>
        <a:p>
          <a:endParaRPr lang="en-US"/>
        </a:p>
      </dgm:t>
    </dgm:pt>
    <dgm:pt modelId="{45004F4A-964A-4187-9E78-267128EC8F5C}" type="sibTrans" cxnId="{CD82B665-130F-4C54-8B55-7D5ED2BAFBF8}">
      <dgm:prSet/>
      <dgm:spPr/>
      <dgm:t>
        <a:bodyPr/>
        <a:lstStyle/>
        <a:p>
          <a:endParaRPr lang="en-US"/>
        </a:p>
      </dgm:t>
    </dgm:pt>
    <dgm:pt modelId="{028FCA85-C18E-4D9E-803E-B05E38D18E75}">
      <dgm:prSet phldrT="[Text]"/>
      <dgm:spPr/>
      <dgm:t>
        <a:bodyPr/>
        <a:lstStyle/>
        <a:p>
          <a:r>
            <a:rPr lang="en-US" dirty="0">
              <a:solidFill>
                <a:schemeClr val="bg1"/>
              </a:solidFill>
            </a:rPr>
            <a:t>Each of the past three years</a:t>
          </a:r>
        </a:p>
      </dgm:t>
    </dgm:pt>
    <dgm:pt modelId="{D8B6C563-AD6B-4DFA-814B-7D4481B73E2F}" type="parTrans" cxnId="{E1EC96D0-E6FB-4FE4-9DD8-0D8F3508A25F}">
      <dgm:prSet/>
      <dgm:spPr/>
      <dgm:t>
        <a:bodyPr/>
        <a:lstStyle/>
        <a:p>
          <a:endParaRPr lang="en-US"/>
        </a:p>
      </dgm:t>
    </dgm:pt>
    <dgm:pt modelId="{3EDEEF19-F729-40EB-A4F8-A4EB19750682}" type="sibTrans" cxnId="{E1EC96D0-E6FB-4FE4-9DD8-0D8F3508A25F}">
      <dgm:prSet/>
      <dgm:spPr/>
      <dgm:t>
        <a:bodyPr/>
        <a:lstStyle/>
        <a:p>
          <a:endParaRPr lang="en-US"/>
        </a:p>
      </dgm:t>
    </dgm:pt>
    <dgm:pt modelId="{99BC6587-E961-4E6D-840A-3F7CE116B8FA}" type="pres">
      <dgm:prSet presAssocID="{6361400B-2C6C-47D3-BB37-09DF3FC37578}" presName="Name0" presStyleCnt="0">
        <dgm:presLayoutVars>
          <dgm:dir/>
          <dgm:animLvl val="lvl"/>
          <dgm:resizeHandles val="exact"/>
        </dgm:presLayoutVars>
      </dgm:prSet>
      <dgm:spPr/>
    </dgm:pt>
    <dgm:pt modelId="{96DC2238-3B26-432E-92EC-F32F35EDB265}" type="pres">
      <dgm:prSet presAssocID="{13054CF9-8018-4DD9-8873-B07DAB7288EF}" presName="composite" presStyleCnt="0"/>
      <dgm:spPr/>
    </dgm:pt>
    <dgm:pt modelId="{6FAC2712-2630-41E0-AE22-C581DF61DBF3}" type="pres">
      <dgm:prSet presAssocID="{13054CF9-8018-4DD9-8873-B07DAB7288EF}" presName="parTx" presStyleLbl="alignNode1" presStyleIdx="0" presStyleCnt="4">
        <dgm:presLayoutVars>
          <dgm:chMax val="0"/>
          <dgm:chPref val="0"/>
          <dgm:bulletEnabled val="1"/>
        </dgm:presLayoutVars>
      </dgm:prSet>
      <dgm:spPr/>
    </dgm:pt>
    <dgm:pt modelId="{2362C02A-C0F6-432F-AAF9-BB336C5C270D}" type="pres">
      <dgm:prSet presAssocID="{13054CF9-8018-4DD9-8873-B07DAB7288EF}" presName="desTx" presStyleLbl="alignAccFollowNode1" presStyleIdx="0" presStyleCnt="4">
        <dgm:presLayoutVars>
          <dgm:bulletEnabled val="1"/>
        </dgm:presLayoutVars>
      </dgm:prSet>
      <dgm:spPr/>
    </dgm:pt>
    <dgm:pt modelId="{207E0025-6A18-489B-BAC6-FBE446D8E4D8}" type="pres">
      <dgm:prSet presAssocID="{3E268AC6-977D-4743-A366-87AB8238AD7B}" presName="space" presStyleCnt="0"/>
      <dgm:spPr/>
    </dgm:pt>
    <dgm:pt modelId="{20A9E1AC-26BC-46EB-9849-918FAD902476}" type="pres">
      <dgm:prSet presAssocID="{7191EB1F-2B74-4E03-8FD3-CA61096CEEF4}" presName="composite" presStyleCnt="0"/>
      <dgm:spPr/>
    </dgm:pt>
    <dgm:pt modelId="{D291BBDD-94EB-4009-A55F-62AC7C9001DE}" type="pres">
      <dgm:prSet presAssocID="{7191EB1F-2B74-4E03-8FD3-CA61096CEEF4}" presName="parTx" presStyleLbl="alignNode1" presStyleIdx="1" presStyleCnt="4">
        <dgm:presLayoutVars>
          <dgm:chMax val="0"/>
          <dgm:chPref val="0"/>
          <dgm:bulletEnabled val="1"/>
        </dgm:presLayoutVars>
      </dgm:prSet>
      <dgm:spPr/>
    </dgm:pt>
    <dgm:pt modelId="{967F076D-1701-46CF-8AA6-2DB94A792999}" type="pres">
      <dgm:prSet presAssocID="{7191EB1F-2B74-4E03-8FD3-CA61096CEEF4}" presName="desTx" presStyleLbl="alignAccFollowNode1" presStyleIdx="1" presStyleCnt="4">
        <dgm:presLayoutVars>
          <dgm:bulletEnabled val="1"/>
        </dgm:presLayoutVars>
      </dgm:prSet>
      <dgm:spPr/>
    </dgm:pt>
    <dgm:pt modelId="{65808C2E-7889-4F54-B249-F7C7CEB5CFF6}" type="pres">
      <dgm:prSet presAssocID="{D8C5789C-FBB8-4EE2-BDFC-0DD9DB255553}" presName="space" presStyleCnt="0"/>
      <dgm:spPr/>
    </dgm:pt>
    <dgm:pt modelId="{6AAD014A-EBF0-40CB-A7FB-B702E3E01D38}" type="pres">
      <dgm:prSet presAssocID="{BB81E77D-50FD-434F-A2A8-BAD479EDF9CE}" presName="composite" presStyleCnt="0"/>
      <dgm:spPr/>
    </dgm:pt>
    <dgm:pt modelId="{7D14C35D-01CC-4C10-878E-F281DAFC7E4E}" type="pres">
      <dgm:prSet presAssocID="{BB81E77D-50FD-434F-A2A8-BAD479EDF9CE}" presName="parTx" presStyleLbl="alignNode1" presStyleIdx="2" presStyleCnt="4">
        <dgm:presLayoutVars>
          <dgm:chMax val="0"/>
          <dgm:chPref val="0"/>
          <dgm:bulletEnabled val="1"/>
        </dgm:presLayoutVars>
      </dgm:prSet>
      <dgm:spPr/>
    </dgm:pt>
    <dgm:pt modelId="{66A06DA1-0CB7-4816-A04B-3674E3540C7E}" type="pres">
      <dgm:prSet presAssocID="{BB81E77D-50FD-434F-A2A8-BAD479EDF9CE}" presName="desTx" presStyleLbl="alignAccFollowNode1" presStyleIdx="2" presStyleCnt="4">
        <dgm:presLayoutVars>
          <dgm:bulletEnabled val="1"/>
        </dgm:presLayoutVars>
      </dgm:prSet>
      <dgm:spPr/>
    </dgm:pt>
    <dgm:pt modelId="{97689E7D-5905-4FC5-AC95-E6401C73955D}" type="pres">
      <dgm:prSet presAssocID="{0F8946B1-8293-400D-9C5A-A9619E349B97}" presName="space" presStyleCnt="0"/>
      <dgm:spPr/>
    </dgm:pt>
    <dgm:pt modelId="{2E94B392-43E1-4A44-BE58-60F1897ED063}" type="pres">
      <dgm:prSet presAssocID="{B0A9C155-51D8-4B6D-995F-FD3A3CF77001}" presName="composite" presStyleCnt="0"/>
      <dgm:spPr/>
    </dgm:pt>
    <dgm:pt modelId="{CCC64205-04E9-4F7F-B0AB-2FD92F687C7E}" type="pres">
      <dgm:prSet presAssocID="{B0A9C155-51D8-4B6D-995F-FD3A3CF77001}" presName="parTx" presStyleLbl="alignNode1" presStyleIdx="3" presStyleCnt="4">
        <dgm:presLayoutVars>
          <dgm:chMax val="0"/>
          <dgm:chPref val="0"/>
          <dgm:bulletEnabled val="1"/>
        </dgm:presLayoutVars>
      </dgm:prSet>
      <dgm:spPr/>
    </dgm:pt>
    <dgm:pt modelId="{5377AF1A-50FF-48DA-BB50-9B067C1656E1}" type="pres">
      <dgm:prSet presAssocID="{B0A9C155-51D8-4B6D-995F-FD3A3CF77001}" presName="desTx" presStyleLbl="alignAccFollowNode1" presStyleIdx="3" presStyleCnt="4">
        <dgm:presLayoutVars>
          <dgm:bulletEnabled val="1"/>
        </dgm:presLayoutVars>
      </dgm:prSet>
      <dgm:spPr/>
    </dgm:pt>
  </dgm:ptLst>
  <dgm:cxnLst>
    <dgm:cxn modelId="{DB759C07-F8B0-48F3-8A73-90E217B23F29}" srcId="{6361400B-2C6C-47D3-BB37-09DF3FC37578}" destId="{7191EB1F-2B74-4E03-8FD3-CA61096CEEF4}" srcOrd="1" destOrd="0" parTransId="{EBB8B5A9-C951-402A-90CF-50C093D48A89}" sibTransId="{D8C5789C-FBB8-4EE2-BDFC-0DD9DB255553}"/>
    <dgm:cxn modelId="{ED479609-D447-4291-ACD1-20D8EFCD5C60}" type="presOf" srcId="{C7AE5B41-8ED6-4376-B8F8-1247E14B6B9C}" destId="{2362C02A-C0F6-432F-AAF9-BB336C5C270D}" srcOrd="0" destOrd="1" presId="urn:microsoft.com/office/officeart/2005/8/layout/hList1"/>
    <dgm:cxn modelId="{F55A5B11-4BC6-4913-938C-2DEF3039BFFB}" srcId="{6361400B-2C6C-47D3-BB37-09DF3FC37578}" destId="{B0A9C155-51D8-4B6D-995F-FD3A3CF77001}" srcOrd="3" destOrd="0" parTransId="{540651C3-3592-4CD1-A382-823D2A3B5014}" sibTransId="{ED80D307-3736-4146-8227-BFFCE332DA3D}"/>
    <dgm:cxn modelId="{52918018-F891-4E24-AA6E-0CC3467A2651}" srcId="{13054CF9-8018-4DD9-8873-B07DAB7288EF}" destId="{F32F4397-EAF5-4B4A-9435-BC373B3B0188}" srcOrd="0" destOrd="0" parTransId="{4F631077-9756-41AF-9B88-26E08B7B2344}" sibTransId="{6D5520DC-06CB-48B1-B6DF-A9C69C90C89A}"/>
    <dgm:cxn modelId="{C8B5271E-19F1-47C6-AAE0-0ED7B9606327}" srcId="{13054CF9-8018-4DD9-8873-B07DAB7288EF}" destId="{C7AE5B41-8ED6-4376-B8F8-1247E14B6B9C}" srcOrd="1" destOrd="0" parTransId="{E541026A-F375-46A0-8A6D-928C5B28AEF2}" sibTransId="{38C2A127-D0BE-4D94-8D28-350A81D48CAB}"/>
    <dgm:cxn modelId="{44820E29-5DD6-4F19-8606-E419994D5D6F}" srcId="{6361400B-2C6C-47D3-BB37-09DF3FC37578}" destId="{BB81E77D-50FD-434F-A2A8-BAD479EDF9CE}" srcOrd="2" destOrd="0" parTransId="{79FF06D2-AAC7-42DD-A79E-7FB26865DBED}" sibTransId="{0F8946B1-8293-400D-9C5A-A9619E349B97}"/>
    <dgm:cxn modelId="{77928961-7100-4B30-877B-7E4FF439AFB4}" srcId="{BB81E77D-50FD-434F-A2A8-BAD479EDF9CE}" destId="{681162BA-18F5-452A-87DA-064D22440E86}" srcOrd="1" destOrd="0" parTransId="{87864F54-EAE1-4A9B-BF62-A3C5779F930C}" sibTransId="{317F0B0A-3529-4D72-A6F7-BC4F9F829655}"/>
    <dgm:cxn modelId="{CD82B665-130F-4C54-8B55-7D5ED2BAFBF8}" srcId="{B0A9C155-51D8-4B6D-995F-FD3A3CF77001}" destId="{840E2800-8CF4-4AE4-A3C2-F655BA9F8F50}" srcOrd="0" destOrd="0" parTransId="{F2FFABD0-57C3-498F-BB29-88AED0217EDD}" sibTransId="{45004F4A-964A-4187-9E78-267128EC8F5C}"/>
    <dgm:cxn modelId="{356D2B6B-187C-4D9B-8494-9378C73B3961}" type="presOf" srcId="{840E2800-8CF4-4AE4-A3C2-F655BA9F8F50}" destId="{5377AF1A-50FF-48DA-BB50-9B067C1656E1}" srcOrd="0" destOrd="0" presId="urn:microsoft.com/office/officeart/2005/8/layout/hList1"/>
    <dgm:cxn modelId="{A3FEF04B-B3AB-427B-8229-92539AD93292}" srcId="{BB81E77D-50FD-434F-A2A8-BAD479EDF9CE}" destId="{6FEDCC80-E740-4247-93E7-0AF43CFDE36A}" srcOrd="0" destOrd="0" parTransId="{BB153B9D-B5AC-4BF8-8F37-78CFBA10295E}" sibTransId="{0FBED0F9-B8C8-4144-9A57-1A421F353A19}"/>
    <dgm:cxn modelId="{ADF3BE71-6262-4E88-B343-8ED54205600F}" type="presOf" srcId="{B0A9C155-51D8-4B6D-995F-FD3A3CF77001}" destId="{CCC64205-04E9-4F7F-B0AB-2FD92F687C7E}" srcOrd="0" destOrd="0" presId="urn:microsoft.com/office/officeart/2005/8/layout/hList1"/>
    <dgm:cxn modelId="{E596A47F-753F-44B7-B098-26EAF309B82E}" type="presOf" srcId="{028FCA85-C18E-4D9E-803E-B05E38D18E75}" destId="{967F076D-1701-46CF-8AA6-2DB94A792999}" srcOrd="0" destOrd="0" presId="urn:microsoft.com/office/officeart/2005/8/layout/hList1"/>
    <dgm:cxn modelId="{8F4A5182-FF5E-45EC-8DAA-2D90AA17326F}" type="presOf" srcId="{6361400B-2C6C-47D3-BB37-09DF3FC37578}" destId="{99BC6587-E961-4E6D-840A-3F7CE116B8FA}" srcOrd="0" destOrd="0" presId="urn:microsoft.com/office/officeart/2005/8/layout/hList1"/>
    <dgm:cxn modelId="{FCFC2C8B-7328-40ED-95D0-1A1BB9D4515F}" type="presOf" srcId="{6FEDCC80-E740-4247-93E7-0AF43CFDE36A}" destId="{66A06DA1-0CB7-4816-A04B-3674E3540C7E}" srcOrd="0" destOrd="0" presId="urn:microsoft.com/office/officeart/2005/8/layout/hList1"/>
    <dgm:cxn modelId="{6E7FF58C-E860-4DC4-A434-21B6F8C9BED5}" type="presOf" srcId="{BB81E77D-50FD-434F-A2A8-BAD479EDF9CE}" destId="{7D14C35D-01CC-4C10-878E-F281DAFC7E4E}" srcOrd="0" destOrd="0" presId="urn:microsoft.com/office/officeart/2005/8/layout/hList1"/>
    <dgm:cxn modelId="{1028A3B5-7496-4955-B235-B9FE87957590}" type="presOf" srcId="{F32F4397-EAF5-4B4A-9435-BC373B3B0188}" destId="{2362C02A-C0F6-432F-AAF9-BB336C5C270D}" srcOrd="0" destOrd="0" presId="urn:microsoft.com/office/officeart/2005/8/layout/hList1"/>
    <dgm:cxn modelId="{FA8E44CA-4403-4EC1-AE3C-E428AEA4A450}" type="presOf" srcId="{13054CF9-8018-4DD9-8873-B07DAB7288EF}" destId="{6FAC2712-2630-41E0-AE22-C581DF61DBF3}" srcOrd="0" destOrd="0" presId="urn:microsoft.com/office/officeart/2005/8/layout/hList1"/>
    <dgm:cxn modelId="{DACE6ECD-4A95-4918-B9FC-E994F15B3CF3}" type="presOf" srcId="{681162BA-18F5-452A-87DA-064D22440E86}" destId="{66A06DA1-0CB7-4816-A04B-3674E3540C7E}" srcOrd="0" destOrd="1" presId="urn:microsoft.com/office/officeart/2005/8/layout/hList1"/>
    <dgm:cxn modelId="{E1EC96D0-E6FB-4FE4-9DD8-0D8F3508A25F}" srcId="{7191EB1F-2B74-4E03-8FD3-CA61096CEEF4}" destId="{028FCA85-C18E-4D9E-803E-B05E38D18E75}" srcOrd="0" destOrd="0" parTransId="{D8B6C563-AD6B-4DFA-814B-7D4481B73E2F}" sibTransId="{3EDEEF19-F729-40EB-A4F8-A4EB19750682}"/>
    <dgm:cxn modelId="{7EFA89E9-C3BD-4A89-8526-24CB598E1406}" srcId="{6361400B-2C6C-47D3-BB37-09DF3FC37578}" destId="{13054CF9-8018-4DD9-8873-B07DAB7288EF}" srcOrd="0" destOrd="0" parTransId="{24A937C2-D4E2-48E3-9346-7138123B14DD}" sibTransId="{3E268AC6-977D-4743-A366-87AB8238AD7B}"/>
    <dgm:cxn modelId="{34D22DFA-FE94-4D88-AF6D-C3366D19191F}" type="presOf" srcId="{7191EB1F-2B74-4E03-8FD3-CA61096CEEF4}" destId="{D291BBDD-94EB-4009-A55F-62AC7C9001DE}" srcOrd="0" destOrd="0" presId="urn:microsoft.com/office/officeart/2005/8/layout/hList1"/>
    <dgm:cxn modelId="{861A7CCD-F3BD-485D-9B6E-FEC451DA081B}" type="presParOf" srcId="{99BC6587-E961-4E6D-840A-3F7CE116B8FA}" destId="{96DC2238-3B26-432E-92EC-F32F35EDB265}" srcOrd="0" destOrd="0" presId="urn:microsoft.com/office/officeart/2005/8/layout/hList1"/>
    <dgm:cxn modelId="{477A610C-E10A-49A7-94F9-D934AF9FFBD5}" type="presParOf" srcId="{96DC2238-3B26-432E-92EC-F32F35EDB265}" destId="{6FAC2712-2630-41E0-AE22-C581DF61DBF3}" srcOrd="0" destOrd="0" presId="urn:microsoft.com/office/officeart/2005/8/layout/hList1"/>
    <dgm:cxn modelId="{C9A7CEBF-FCAD-41DE-9256-DEC0FC7BDAC2}" type="presParOf" srcId="{96DC2238-3B26-432E-92EC-F32F35EDB265}" destId="{2362C02A-C0F6-432F-AAF9-BB336C5C270D}" srcOrd="1" destOrd="0" presId="urn:microsoft.com/office/officeart/2005/8/layout/hList1"/>
    <dgm:cxn modelId="{36ED7D54-9E60-44E8-934D-917B9616A53D}" type="presParOf" srcId="{99BC6587-E961-4E6D-840A-3F7CE116B8FA}" destId="{207E0025-6A18-489B-BAC6-FBE446D8E4D8}" srcOrd="1" destOrd="0" presId="urn:microsoft.com/office/officeart/2005/8/layout/hList1"/>
    <dgm:cxn modelId="{FA4CC053-D098-46B8-8E00-70DCDA359CDE}" type="presParOf" srcId="{99BC6587-E961-4E6D-840A-3F7CE116B8FA}" destId="{20A9E1AC-26BC-46EB-9849-918FAD902476}" srcOrd="2" destOrd="0" presId="urn:microsoft.com/office/officeart/2005/8/layout/hList1"/>
    <dgm:cxn modelId="{BE79F5CA-203E-4F50-851F-A093B183B43B}" type="presParOf" srcId="{20A9E1AC-26BC-46EB-9849-918FAD902476}" destId="{D291BBDD-94EB-4009-A55F-62AC7C9001DE}" srcOrd="0" destOrd="0" presId="urn:microsoft.com/office/officeart/2005/8/layout/hList1"/>
    <dgm:cxn modelId="{7543A176-66DD-4001-8E5A-36B542D58BCA}" type="presParOf" srcId="{20A9E1AC-26BC-46EB-9849-918FAD902476}" destId="{967F076D-1701-46CF-8AA6-2DB94A792999}" srcOrd="1" destOrd="0" presId="urn:microsoft.com/office/officeart/2005/8/layout/hList1"/>
    <dgm:cxn modelId="{8D8DA25E-745B-46C6-AB42-933F2FC4AEE4}" type="presParOf" srcId="{99BC6587-E961-4E6D-840A-3F7CE116B8FA}" destId="{65808C2E-7889-4F54-B249-F7C7CEB5CFF6}" srcOrd="3" destOrd="0" presId="urn:microsoft.com/office/officeart/2005/8/layout/hList1"/>
    <dgm:cxn modelId="{75DAF4B8-A80D-4141-BC08-99DDFD8A3F58}" type="presParOf" srcId="{99BC6587-E961-4E6D-840A-3F7CE116B8FA}" destId="{6AAD014A-EBF0-40CB-A7FB-B702E3E01D38}" srcOrd="4" destOrd="0" presId="urn:microsoft.com/office/officeart/2005/8/layout/hList1"/>
    <dgm:cxn modelId="{E2D95619-2473-45E3-B921-B247A526E4C9}" type="presParOf" srcId="{6AAD014A-EBF0-40CB-A7FB-B702E3E01D38}" destId="{7D14C35D-01CC-4C10-878E-F281DAFC7E4E}" srcOrd="0" destOrd="0" presId="urn:microsoft.com/office/officeart/2005/8/layout/hList1"/>
    <dgm:cxn modelId="{890B1AC8-2FBB-465B-B3B1-B7B6AE6121FD}" type="presParOf" srcId="{6AAD014A-EBF0-40CB-A7FB-B702E3E01D38}" destId="{66A06DA1-0CB7-4816-A04B-3674E3540C7E}" srcOrd="1" destOrd="0" presId="urn:microsoft.com/office/officeart/2005/8/layout/hList1"/>
    <dgm:cxn modelId="{E4AF8508-6A51-4E9C-9166-ADF9A0A39C63}" type="presParOf" srcId="{99BC6587-E961-4E6D-840A-3F7CE116B8FA}" destId="{97689E7D-5905-4FC5-AC95-E6401C73955D}" srcOrd="5" destOrd="0" presId="urn:microsoft.com/office/officeart/2005/8/layout/hList1"/>
    <dgm:cxn modelId="{45481DA5-44B6-4C96-BBA1-7B041E9BE9F8}" type="presParOf" srcId="{99BC6587-E961-4E6D-840A-3F7CE116B8FA}" destId="{2E94B392-43E1-4A44-BE58-60F1897ED063}" srcOrd="6" destOrd="0" presId="urn:microsoft.com/office/officeart/2005/8/layout/hList1"/>
    <dgm:cxn modelId="{E21D30A7-7F46-4EE0-A898-F9D7157584AE}" type="presParOf" srcId="{2E94B392-43E1-4A44-BE58-60F1897ED063}" destId="{CCC64205-04E9-4F7F-B0AB-2FD92F687C7E}" srcOrd="0" destOrd="0" presId="urn:microsoft.com/office/officeart/2005/8/layout/hList1"/>
    <dgm:cxn modelId="{C2891C45-29F9-4EF4-9A81-75F62C350B2F}" type="presParOf" srcId="{2E94B392-43E1-4A44-BE58-60F1897ED063}" destId="{5377AF1A-50FF-48DA-BB50-9B067C1656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24382C0-FFAA-43E2-BF42-1CAF09FE5DB0}"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E67F23EC-4B45-4892-B950-6D372905E944}">
      <dgm:prSet phldrT="[Text]"/>
      <dgm:spPr/>
      <dgm:t>
        <a:bodyPr/>
        <a:lstStyle/>
        <a:p>
          <a:r>
            <a:rPr lang="en-US" dirty="0">
              <a:solidFill>
                <a:schemeClr val="bg1"/>
              </a:solidFill>
            </a:rPr>
            <a:t>Significant fiscal distress </a:t>
          </a:r>
        </a:p>
      </dgm:t>
    </dgm:pt>
    <dgm:pt modelId="{BA51F8A3-F1AA-45D5-8B21-0E6E4846F1D5}" type="parTrans" cxnId="{7E7F0073-DCD3-4277-91AA-CABA882E27B7}">
      <dgm:prSet/>
      <dgm:spPr/>
      <dgm:t>
        <a:bodyPr/>
        <a:lstStyle/>
        <a:p>
          <a:endParaRPr lang="en-US"/>
        </a:p>
      </dgm:t>
    </dgm:pt>
    <dgm:pt modelId="{6E8DA649-351E-4701-8742-9BA41524ED6D}" type="sibTrans" cxnId="{7E7F0073-DCD3-4277-91AA-CABA882E27B7}">
      <dgm:prSet/>
      <dgm:spPr/>
      <dgm:t>
        <a:bodyPr/>
        <a:lstStyle/>
        <a:p>
          <a:endParaRPr lang="en-US"/>
        </a:p>
      </dgm:t>
    </dgm:pt>
    <dgm:pt modelId="{090A6CA6-9713-4ED0-84B4-E1DE7284C229}">
      <dgm:prSet phldrT="[Text]"/>
      <dgm:spPr/>
      <dgm:t>
        <a:bodyPr/>
        <a:lstStyle/>
        <a:p>
          <a:r>
            <a:rPr lang="en-US" dirty="0">
              <a:solidFill>
                <a:schemeClr val="bg1"/>
              </a:solidFill>
            </a:rPr>
            <a:t>65% </a:t>
          </a:r>
        </a:p>
      </dgm:t>
    </dgm:pt>
    <dgm:pt modelId="{DC0E3BC5-D0A4-45B9-A714-9801ECF1E747}" type="parTrans" cxnId="{EE0A4289-4996-46DF-ACD6-F0866439E8F3}">
      <dgm:prSet/>
      <dgm:spPr/>
      <dgm:t>
        <a:bodyPr/>
        <a:lstStyle/>
        <a:p>
          <a:endParaRPr lang="en-US"/>
        </a:p>
      </dgm:t>
    </dgm:pt>
    <dgm:pt modelId="{3D9302BB-48F4-4D71-8C40-BDC6B7A20FA1}" type="sibTrans" cxnId="{EE0A4289-4996-46DF-ACD6-F0866439E8F3}">
      <dgm:prSet/>
      <dgm:spPr/>
      <dgm:t>
        <a:bodyPr/>
        <a:lstStyle/>
        <a:p>
          <a:endParaRPr lang="en-US"/>
        </a:p>
      </dgm:t>
    </dgm:pt>
    <dgm:pt modelId="{C34068CC-E157-41A2-902C-46529BBCB843}">
      <dgm:prSet phldrT="[Text]"/>
      <dgm:spPr/>
      <dgm:t>
        <a:bodyPr/>
        <a:lstStyle/>
        <a:p>
          <a:r>
            <a:rPr lang="en-US" dirty="0">
              <a:solidFill>
                <a:schemeClr val="bg1"/>
              </a:solidFill>
            </a:rPr>
            <a:t>100%</a:t>
          </a:r>
        </a:p>
      </dgm:t>
    </dgm:pt>
    <dgm:pt modelId="{54A19107-132B-4797-89AF-E6379861DA0D}" type="parTrans" cxnId="{DAFE8743-909C-4A7C-9545-6EFA4A6F13B0}">
      <dgm:prSet/>
      <dgm:spPr/>
      <dgm:t>
        <a:bodyPr/>
        <a:lstStyle/>
        <a:p>
          <a:endParaRPr lang="en-US"/>
        </a:p>
      </dgm:t>
    </dgm:pt>
    <dgm:pt modelId="{837D0813-9D22-4043-90B2-E48A45FC7996}" type="sibTrans" cxnId="{DAFE8743-909C-4A7C-9545-6EFA4A6F13B0}">
      <dgm:prSet/>
      <dgm:spPr/>
      <dgm:t>
        <a:bodyPr/>
        <a:lstStyle/>
        <a:p>
          <a:endParaRPr lang="en-US"/>
        </a:p>
      </dgm:t>
    </dgm:pt>
    <dgm:pt modelId="{38A8294E-3A8A-4F52-A6EA-77E35EF45F22}">
      <dgm:prSet phldrT="[Text]"/>
      <dgm:spPr/>
      <dgm:t>
        <a:bodyPr/>
        <a:lstStyle/>
        <a:p>
          <a:r>
            <a:rPr lang="en-US" dirty="0">
              <a:solidFill>
                <a:schemeClr val="bg1"/>
              </a:solidFill>
            </a:rPr>
            <a:t>Moderate fiscal distress </a:t>
          </a:r>
        </a:p>
      </dgm:t>
    </dgm:pt>
    <dgm:pt modelId="{CE776375-408D-4890-BC3C-03EBDEB04F56}" type="parTrans" cxnId="{E0915D76-D60F-44EB-AEF4-DAB72CC84C41}">
      <dgm:prSet/>
      <dgm:spPr/>
      <dgm:t>
        <a:bodyPr/>
        <a:lstStyle/>
        <a:p>
          <a:endParaRPr lang="en-US"/>
        </a:p>
      </dgm:t>
    </dgm:pt>
    <dgm:pt modelId="{146A20D8-B505-4284-8ADF-104DCB94CE92}" type="sibTrans" cxnId="{E0915D76-D60F-44EB-AEF4-DAB72CC84C41}">
      <dgm:prSet/>
      <dgm:spPr/>
      <dgm:t>
        <a:bodyPr/>
        <a:lstStyle/>
        <a:p>
          <a:endParaRPr lang="en-US"/>
        </a:p>
      </dgm:t>
    </dgm:pt>
    <dgm:pt modelId="{2AEC9C94-0AB8-40C6-A1AD-E43C6DB9D165}">
      <dgm:prSet phldrT="[Text]"/>
      <dgm:spPr/>
      <dgm:t>
        <a:bodyPr/>
        <a:lstStyle/>
        <a:p>
          <a:r>
            <a:rPr lang="en-US" dirty="0">
              <a:solidFill>
                <a:schemeClr val="bg1"/>
              </a:solidFill>
            </a:rPr>
            <a:t>64.9%</a:t>
          </a:r>
        </a:p>
      </dgm:t>
    </dgm:pt>
    <dgm:pt modelId="{5350F265-B4C9-40D3-A0A1-88009786FE19}" type="parTrans" cxnId="{84EC2C6A-804B-47B2-B49F-3B42E8075D86}">
      <dgm:prSet/>
      <dgm:spPr/>
      <dgm:t>
        <a:bodyPr/>
        <a:lstStyle/>
        <a:p>
          <a:endParaRPr lang="en-US"/>
        </a:p>
      </dgm:t>
    </dgm:pt>
    <dgm:pt modelId="{228A868A-B862-4AEA-987D-44D2D65CF2C3}" type="sibTrans" cxnId="{84EC2C6A-804B-47B2-B49F-3B42E8075D86}">
      <dgm:prSet/>
      <dgm:spPr/>
      <dgm:t>
        <a:bodyPr/>
        <a:lstStyle/>
        <a:p>
          <a:endParaRPr lang="en-US"/>
        </a:p>
      </dgm:t>
    </dgm:pt>
    <dgm:pt modelId="{5712EFFE-40E9-4F18-95CB-9F5434A10B69}">
      <dgm:prSet phldrT="[Text]"/>
      <dgm:spPr/>
      <dgm:t>
        <a:bodyPr/>
        <a:lstStyle/>
        <a:p>
          <a:r>
            <a:rPr lang="en-US" dirty="0">
              <a:solidFill>
                <a:schemeClr val="bg1"/>
              </a:solidFill>
            </a:rPr>
            <a:t>Susceptible fiscal distress</a:t>
          </a:r>
        </a:p>
      </dgm:t>
    </dgm:pt>
    <dgm:pt modelId="{AFB71648-A01A-4868-B05A-50B78899C951}" type="parTrans" cxnId="{5BB8D13E-6342-4C29-B002-0E799C7232BA}">
      <dgm:prSet/>
      <dgm:spPr/>
      <dgm:t>
        <a:bodyPr/>
        <a:lstStyle/>
        <a:p>
          <a:endParaRPr lang="en-US"/>
        </a:p>
      </dgm:t>
    </dgm:pt>
    <dgm:pt modelId="{D5A9820E-ED4D-47F7-8398-8962277A1304}" type="sibTrans" cxnId="{5BB8D13E-6342-4C29-B002-0E799C7232BA}">
      <dgm:prSet/>
      <dgm:spPr/>
      <dgm:t>
        <a:bodyPr/>
        <a:lstStyle/>
        <a:p>
          <a:endParaRPr lang="en-US"/>
        </a:p>
      </dgm:t>
    </dgm:pt>
    <dgm:pt modelId="{3FCFE00D-2C01-4E61-9EBD-7EAABE98ACE0}">
      <dgm:prSet phldrT="[Text]"/>
      <dgm:spPr/>
      <dgm:t>
        <a:bodyPr/>
        <a:lstStyle/>
        <a:p>
          <a:r>
            <a:rPr lang="en-US" dirty="0">
              <a:solidFill>
                <a:schemeClr val="bg1"/>
              </a:solidFill>
            </a:rPr>
            <a:t>25% </a:t>
          </a:r>
        </a:p>
      </dgm:t>
    </dgm:pt>
    <dgm:pt modelId="{A35C4B44-1843-4BE4-8556-296C912CF07B}" type="parTrans" cxnId="{83B8E3FC-C86E-47AC-B8F2-312C2A266607}">
      <dgm:prSet/>
      <dgm:spPr/>
      <dgm:t>
        <a:bodyPr/>
        <a:lstStyle/>
        <a:p>
          <a:endParaRPr lang="en-US"/>
        </a:p>
      </dgm:t>
    </dgm:pt>
    <dgm:pt modelId="{DC189B60-17B0-446A-B1E4-32799FFEBB59}" type="sibTrans" cxnId="{83B8E3FC-C86E-47AC-B8F2-312C2A266607}">
      <dgm:prSet/>
      <dgm:spPr/>
      <dgm:t>
        <a:bodyPr/>
        <a:lstStyle/>
        <a:p>
          <a:endParaRPr lang="en-US"/>
        </a:p>
      </dgm:t>
    </dgm:pt>
    <dgm:pt modelId="{5C924627-1B5D-4BA8-B406-600AB85F180F}">
      <dgm:prSet phldrT="[Text]"/>
      <dgm:spPr/>
      <dgm:t>
        <a:bodyPr/>
        <a:lstStyle/>
        <a:p>
          <a:r>
            <a:rPr lang="en-US" dirty="0">
              <a:solidFill>
                <a:schemeClr val="bg1"/>
              </a:solidFill>
            </a:rPr>
            <a:t>44.9%</a:t>
          </a:r>
        </a:p>
      </dgm:t>
    </dgm:pt>
    <dgm:pt modelId="{E55DF6DE-10BD-458E-AB04-37990897B2AA}" type="parTrans" cxnId="{B5921711-4F48-4799-9973-6AE3CA1B77D0}">
      <dgm:prSet/>
      <dgm:spPr/>
      <dgm:t>
        <a:bodyPr/>
        <a:lstStyle/>
        <a:p>
          <a:endParaRPr lang="en-US"/>
        </a:p>
      </dgm:t>
    </dgm:pt>
    <dgm:pt modelId="{350911B1-46DB-4C12-9B90-40A460007F2D}" type="sibTrans" cxnId="{B5921711-4F48-4799-9973-6AE3CA1B77D0}">
      <dgm:prSet/>
      <dgm:spPr/>
      <dgm:t>
        <a:bodyPr/>
        <a:lstStyle/>
        <a:p>
          <a:endParaRPr lang="en-US"/>
        </a:p>
      </dgm:t>
    </dgm:pt>
    <dgm:pt modelId="{AE9DBA3D-6A1D-4612-8980-1E638E9A27FD}">
      <dgm:prSet/>
      <dgm:spPr/>
      <dgm:t>
        <a:bodyPr/>
        <a:lstStyle/>
        <a:p>
          <a:r>
            <a:rPr lang="en-US" dirty="0">
              <a:solidFill>
                <a:schemeClr val="bg1"/>
              </a:solidFill>
            </a:rPr>
            <a:t>45% </a:t>
          </a:r>
        </a:p>
      </dgm:t>
    </dgm:pt>
    <dgm:pt modelId="{E5DA4393-5FA1-4903-BFD7-A6BE4F69C8C6}" type="parTrans" cxnId="{DA23A1C6-6B9D-4C0B-A496-44C8DFEF3E13}">
      <dgm:prSet/>
      <dgm:spPr/>
      <dgm:t>
        <a:bodyPr/>
        <a:lstStyle/>
        <a:p>
          <a:endParaRPr lang="en-US"/>
        </a:p>
      </dgm:t>
    </dgm:pt>
    <dgm:pt modelId="{85966BBD-F251-4685-BC30-444B2B10580D}" type="sibTrans" cxnId="{DA23A1C6-6B9D-4C0B-A496-44C8DFEF3E13}">
      <dgm:prSet/>
      <dgm:spPr/>
      <dgm:t>
        <a:bodyPr/>
        <a:lstStyle/>
        <a:p>
          <a:endParaRPr lang="en-US"/>
        </a:p>
      </dgm:t>
    </dgm:pt>
    <dgm:pt modelId="{D6DF2F36-A4E6-4626-AC1D-23F1B5F4F202}">
      <dgm:prSet/>
      <dgm:spPr/>
      <dgm:t>
        <a:bodyPr/>
        <a:lstStyle/>
        <a:p>
          <a:r>
            <a:rPr lang="en-US" dirty="0">
              <a:solidFill>
                <a:schemeClr val="bg1"/>
              </a:solidFill>
            </a:rPr>
            <a:t>No designation</a:t>
          </a:r>
        </a:p>
      </dgm:t>
    </dgm:pt>
    <dgm:pt modelId="{0C0AC480-A877-44A1-8997-874497B967AF}" type="parTrans" cxnId="{384BFA7F-99B9-4655-A1FC-6D268BBECEA0}">
      <dgm:prSet/>
      <dgm:spPr/>
      <dgm:t>
        <a:bodyPr/>
        <a:lstStyle/>
        <a:p>
          <a:endParaRPr lang="en-US"/>
        </a:p>
      </dgm:t>
    </dgm:pt>
    <dgm:pt modelId="{5FA14892-7509-4B1F-B1BA-77C00608AB73}" type="sibTrans" cxnId="{384BFA7F-99B9-4655-A1FC-6D268BBECEA0}">
      <dgm:prSet/>
      <dgm:spPr/>
      <dgm:t>
        <a:bodyPr/>
        <a:lstStyle/>
        <a:p>
          <a:endParaRPr lang="en-US"/>
        </a:p>
      </dgm:t>
    </dgm:pt>
    <dgm:pt modelId="{AC7EA91D-963B-45DA-8D6D-511530862B53}">
      <dgm:prSet/>
      <dgm:spPr/>
      <dgm:t>
        <a:bodyPr/>
        <a:lstStyle/>
        <a:p>
          <a:r>
            <a:rPr lang="en-US" dirty="0">
              <a:solidFill>
                <a:schemeClr val="bg1"/>
              </a:solidFill>
            </a:rPr>
            <a:t>0%     </a:t>
          </a:r>
        </a:p>
      </dgm:t>
    </dgm:pt>
    <dgm:pt modelId="{4D8AA5A1-B4C9-4B1C-912C-2E6A2C675614}" type="parTrans" cxnId="{5DAACA8D-1C05-427C-95EB-7872EF644B72}">
      <dgm:prSet/>
      <dgm:spPr/>
      <dgm:t>
        <a:bodyPr/>
        <a:lstStyle/>
        <a:p>
          <a:endParaRPr lang="en-US"/>
        </a:p>
      </dgm:t>
    </dgm:pt>
    <dgm:pt modelId="{6546A3DE-CE76-43BD-9E15-CA7EC33FE789}" type="sibTrans" cxnId="{5DAACA8D-1C05-427C-95EB-7872EF644B72}">
      <dgm:prSet/>
      <dgm:spPr/>
      <dgm:t>
        <a:bodyPr/>
        <a:lstStyle/>
        <a:p>
          <a:endParaRPr lang="en-US"/>
        </a:p>
      </dgm:t>
    </dgm:pt>
    <dgm:pt modelId="{BB8EDFAA-8839-48E2-9170-F150AA881586}">
      <dgm:prSet/>
      <dgm:spPr/>
      <dgm:t>
        <a:bodyPr/>
        <a:lstStyle/>
        <a:p>
          <a:r>
            <a:rPr lang="en-US" dirty="0">
              <a:solidFill>
                <a:schemeClr val="bg1"/>
              </a:solidFill>
            </a:rPr>
            <a:t>24.9%</a:t>
          </a:r>
        </a:p>
      </dgm:t>
    </dgm:pt>
    <dgm:pt modelId="{AD92FAD3-8F49-45D8-B030-6A14A961D6BB}" type="parTrans" cxnId="{DEC983FC-5CA0-4158-8EF2-EEEA7764D1D6}">
      <dgm:prSet/>
      <dgm:spPr/>
      <dgm:t>
        <a:bodyPr/>
        <a:lstStyle/>
        <a:p>
          <a:endParaRPr lang="en-US"/>
        </a:p>
      </dgm:t>
    </dgm:pt>
    <dgm:pt modelId="{CA4D3CAE-30EF-41B6-952F-2D0C2A28A165}" type="sibTrans" cxnId="{DEC983FC-5CA0-4158-8EF2-EEEA7764D1D6}">
      <dgm:prSet/>
      <dgm:spPr/>
      <dgm:t>
        <a:bodyPr/>
        <a:lstStyle/>
        <a:p>
          <a:endParaRPr lang="en-US"/>
        </a:p>
      </dgm:t>
    </dgm:pt>
    <dgm:pt modelId="{D2C04CE5-5119-4507-92E2-46374C520BB6}" type="pres">
      <dgm:prSet presAssocID="{224382C0-FFAA-43E2-BF42-1CAF09FE5DB0}" presName="Name0" presStyleCnt="0">
        <dgm:presLayoutVars>
          <dgm:chPref val="3"/>
          <dgm:dir/>
          <dgm:animLvl val="lvl"/>
          <dgm:resizeHandles/>
        </dgm:presLayoutVars>
      </dgm:prSet>
      <dgm:spPr/>
    </dgm:pt>
    <dgm:pt modelId="{C395B56E-EC93-46D5-A030-83C87A047379}" type="pres">
      <dgm:prSet presAssocID="{E67F23EC-4B45-4892-B950-6D372905E944}" presName="horFlow" presStyleCnt="0"/>
      <dgm:spPr/>
    </dgm:pt>
    <dgm:pt modelId="{D16504C7-F046-455B-97D7-268D603DB12C}" type="pres">
      <dgm:prSet presAssocID="{E67F23EC-4B45-4892-B950-6D372905E944}" presName="bigChev" presStyleLbl="node1" presStyleIdx="0" presStyleCnt="4"/>
      <dgm:spPr/>
    </dgm:pt>
    <dgm:pt modelId="{F33817BC-1AC4-4C36-8843-8046B4839063}" type="pres">
      <dgm:prSet presAssocID="{DC0E3BC5-D0A4-45B9-A714-9801ECF1E747}" presName="parTrans" presStyleCnt="0"/>
      <dgm:spPr/>
    </dgm:pt>
    <dgm:pt modelId="{C10F0D21-761A-4D91-8676-A4D8D74F8895}" type="pres">
      <dgm:prSet presAssocID="{090A6CA6-9713-4ED0-84B4-E1DE7284C229}" presName="node" presStyleLbl="alignAccFollowNode1" presStyleIdx="0" presStyleCnt="8">
        <dgm:presLayoutVars>
          <dgm:bulletEnabled val="1"/>
        </dgm:presLayoutVars>
      </dgm:prSet>
      <dgm:spPr/>
    </dgm:pt>
    <dgm:pt modelId="{A526EC73-59C0-445A-9669-BD2CEAFA5E77}" type="pres">
      <dgm:prSet presAssocID="{3D9302BB-48F4-4D71-8C40-BDC6B7A20FA1}" presName="sibTrans" presStyleCnt="0"/>
      <dgm:spPr/>
    </dgm:pt>
    <dgm:pt modelId="{EF9F6369-70F2-4222-93D4-1F649B078D1E}" type="pres">
      <dgm:prSet presAssocID="{C34068CC-E157-41A2-902C-46529BBCB843}" presName="node" presStyleLbl="alignAccFollowNode1" presStyleIdx="1" presStyleCnt="8">
        <dgm:presLayoutVars>
          <dgm:bulletEnabled val="1"/>
        </dgm:presLayoutVars>
      </dgm:prSet>
      <dgm:spPr/>
    </dgm:pt>
    <dgm:pt modelId="{086FD5A6-075D-4999-9E3A-B3FFCE102EF9}" type="pres">
      <dgm:prSet presAssocID="{E67F23EC-4B45-4892-B950-6D372905E944}" presName="vSp" presStyleCnt="0"/>
      <dgm:spPr/>
    </dgm:pt>
    <dgm:pt modelId="{B5A44F58-8872-4688-8E75-9BF069E5A898}" type="pres">
      <dgm:prSet presAssocID="{38A8294E-3A8A-4F52-A6EA-77E35EF45F22}" presName="horFlow" presStyleCnt="0"/>
      <dgm:spPr/>
    </dgm:pt>
    <dgm:pt modelId="{397C61E9-588B-4B81-8599-41B7714B354D}" type="pres">
      <dgm:prSet presAssocID="{38A8294E-3A8A-4F52-A6EA-77E35EF45F22}" presName="bigChev" presStyleLbl="node1" presStyleIdx="1" presStyleCnt="4"/>
      <dgm:spPr/>
    </dgm:pt>
    <dgm:pt modelId="{EA35A0E6-C41B-42D3-9653-B006DC5F0FF0}" type="pres">
      <dgm:prSet presAssocID="{E5DA4393-5FA1-4903-BFD7-A6BE4F69C8C6}" presName="parTrans" presStyleCnt="0"/>
      <dgm:spPr/>
    </dgm:pt>
    <dgm:pt modelId="{5F026450-CB13-4F25-9B6F-FEDF76C3A1E2}" type="pres">
      <dgm:prSet presAssocID="{AE9DBA3D-6A1D-4612-8980-1E638E9A27FD}" presName="node" presStyleLbl="alignAccFollowNode1" presStyleIdx="2" presStyleCnt="8">
        <dgm:presLayoutVars>
          <dgm:bulletEnabled val="1"/>
        </dgm:presLayoutVars>
      </dgm:prSet>
      <dgm:spPr/>
    </dgm:pt>
    <dgm:pt modelId="{A6DDD8E0-CA96-4B7F-9610-42F5343FB31F}" type="pres">
      <dgm:prSet presAssocID="{85966BBD-F251-4685-BC30-444B2B10580D}" presName="sibTrans" presStyleCnt="0"/>
      <dgm:spPr/>
    </dgm:pt>
    <dgm:pt modelId="{54D2E5F4-D7D5-44A5-A015-DCEA21A26A87}" type="pres">
      <dgm:prSet presAssocID="{2AEC9C94-0AB8-40C6-A1AD-E43C6DB9D165}" presName="node" presStyleLbl="alignAccFollowNode1" presStyleIdx="3" presStyleCnt="8">
        <dgm:presLayoutVars>
          <dgm:bulletEnabled val="1"/>
        </dgm:presLayoutVars>
      </dgm:prSet>
      <dgm:spPr/>
    </dgm:pt>
    <dgm:pt modelId="{CFCEFE4D-EC63-4FAC-9A25-41C3AC0C802F}" type="pres">
      <dgm:prSet presAssocID="{38A8294E-3A8A-4F52-A6EA-77E35EF45F22}" presName="vSp" presStyleCnt="0"/>
      <dgm:spPr/>
    </dgm:pt>
    <dgm:pt modelId="{7071A41B-8B3E-467C-972A-8ED7159C0D9A}" type="pres">
      <dgm:prSet presAssocID="{5712EFFE-40E9-4F18-95CB-9F5434A10B69}" presName="horFlow" presStyleCnt="0"/>
      <dgm:spPr/>
    </dgm:pt>
    <dgm:pt modelId="{49D0F7C1-FC2A-45C4-BD13-685395E71F26}" type="pres">
      <dgm:prSet presAssocID="{5712EFFE-40E9-4F18-95CB-9F5434A10B69}" presName="bigChev" presStyleLbl="node1" presStyleIdx="2" presStyleCnt="4"/>
      <dgm:spPr/>
    </dgm:pt>
    <dgm:pt modelId="{4E75A9D9-E34F-4A55-A76F-1611FA859045}" type="pres">
      <dgm:prSet presAssocID="{A35C4B44-1843-4BE4-8556-296C912CF07B}" presName="parTrans" presStyleCnt="0"/>
      <dgm:spPr/>
    </dgm:pt>
    <dgm:pt modelId="{74FD3402-DC0F-4152-8B25-2E0988A439F4}" type="pres">
      <dgm:prSet presAssocID="{3FCFE00D-2C01-4E61-9EBD-7EAABE98ACE0}" presName="node" presStyleLbl="alignAccFollowNode1" presStyleIdx="4" presStyleCnt="8">
        <dgm:presLayoutVars>
          <dgm:bulletEnabled val="1"/>
        </dgm:presLayoutVars>
      </dgm:prSet>
      <dgm:spPr/>
    </dgm:pt>
    <dgm:pt modelId="{B11C54FB-FB66-4F70-A75C-9FAD16AFE225}" type="pres">
      <dgm:prSet presAssocID="{DC189B60-17B0-446A-B1E4-32799FFEBB59}" presName="sibTrans" presStyleCnt="0"/>
      <dgm:spPr/>
    </dgm:pt>
    <dgm:pt modelId="{49FC0BDB-1756-462E-8AF7-F89777BB5EF2}" type="pres">
      <dgm:prSet presAssocID="{5C924627-1B5D-4BA8-B406-600AB85F180F}" presName="node" presStyleLbl="alignAccFollowNode1" presStyleIdx="5" presStyleCnt="8">
        <dgm:presLayoutVars>
          <dgm:bulletEnabled val="1"/>
        </dgm:presLayoutVars>
      </dgm:prSet>
      <dgm:spPr/>
    </dgm:pt>
    <dgm:pt modelId="{972B94EB-11A4-4328-B759-11272F3393B6}" type="pres">
      <dgm:prSet presAssocID="{5712EFFE-40E9-4F18-95CB-9F5434A10B69}" presName="vSp" presStyleCnt="0"/>
      <dgm:spPr/>
    </dgm:pt>
    <dgm:pt modelId="{933B98EC-25F1-43E5-B2CD-E78766508C7F}" type="pres">
      <dgm:prSet presAssocID="{D6DF2F36-A4E6-4626-AC1D-23F1B5F4F202}" presName="horFlow" presStyleCnt="0"/>
      <dgm:spPr/>
    </dgm:pt>
    <dgm:pt modelId="{B6079DE3-7AE8-4178-A5AA-68A9204C1DFA}" type="pres">
      <dgm:prSet presAssocID="{D6DF2F36-A4E6-4626-AC1D-23F1B5F4F202}" presName="bigChev" presStyleLbl="node1" presStyleIdx="3" presStyleCnt="4"/>
      <dgm:spPr/>
    </dgm:pt>
    <dgm:pt modelId="{9BA2AAAA-35A6-45E6-A4BD-DF65D0DB4064}" type="pres">
      <dgm:prSet presAssocID="{4D8AA5A1-B4C9-4B1C-912C-2E6A2C675614}" presName="parTrans" presStyleCnt="0"/>
      <dgm:spPr/>
    </dgm:pt>
    <dgm:pt modelId="{E744734D-7BCE-4809-A3EC-462E6753D475}" type="pres">
      <dgm:prSet presAssocID="{AC7EA91D-963B-45DA-8D6D-511530862B53}" presName="node" presStyleLbl="alignAccFollowNode1" presStyleIdx="6" presStyleCnt="8">
        <dgm:presLayoutVars>
          <dgm:bulletEnabled val="1"/>
        </dgm:presLayoutVars>
      </dgm:prSet>
      <dgm:spPr/>
    </dgm:pt>
    <dgm:pt modelId="{FA6F84C5-6F5D-4E8F-B4B5-3E2A80110AE8}" type="pres">
      <dgm:prSet presAssocID="{6546A3DE-CE76-43BD-9E15-CA7EC33FE789}" presName="sibTrans" presStyleCnt="0"/>
      <dgm:spPr/>
    </dgm:pt>
    <dgm:pt modelId="{94650595-2AF7-4072-9124-696835FCFE85}" type="pres">
      <dgm:prSet presAssocID="{BB8EDFAA-8839-48E2-9170-F150AA881586}" presName="node" presStyleLbl="alignAccFollowNode1" presStyleIdx="7" presStyleCnt="8">
        <dgm:presLayoutVars>
          <dgm:bulletEnabled val="1"/>
        </dgm:presLayoutVars>
      </dgm:prSet>
      <dgm:spPr/>
    </dgm:pt>
  </dgm:ptLst>
  <dgm:cxnLst>
    <dgm:cxn modelId="{F83DD500-729B-483C-A009-F92EDEE8DF80}" type="presOf" srcId="{3FCFE00D-2C01-4E61-9EBD-7EAABE98ACE0}" destId="{74FD3402-DC0F-4152-8B25-2E0988A439F4}" srcOrd="0" destOrd="0" presId="urn:microsoft.com/office/officeart/2005/8/layout/lProcess3"/>
    <dgm:cxn modelId="{B5921711-4F48-4799-9973-6AE3CA1B77D0}" srcId="{5712EFFE-40E9-4F18-95CB-9F5434A10B69}" destId="{5C924627-1B5D-4BA8-B406-600AB85F180F}" srcOrd="1" destOrd="0" parTransId="{E55DF6DE-10BD-458E-AB04-37990897B2AA}" sibTransId="{350911B1-46DB-4C12-9B90-40A460007F2D}"/>
    <dgm:cxn modelId="{B3460314-E37D-49D3-A57D-9043C1F4F04A}" type="presOf" srcId="{D6DF2F36-A4E6-4626-AC1D-23F1B5F4F202}" destId="{B6079DE3-7AE8-4178-A5AA-68A9204C1DFA}" srcOrd="0" destOrd="0" presId="urn:microsoft.com/office/officeart/2005/8/layout/lProcess3"/>
    <dgm:cxn modelId="{CB38D518-8600-4D9C-ACA9-0976DA63E759}" type="presOf" srcId="{5C924627-1B5D-4BA8-B406-600AB85F180F}" destId="{49FC0BDB-1756-462E-8AF7-F89777BB5EF2}" srcOrd="0" destOrd="0" presId="urn:microsoft.com/office/officeart/2005/8/layout/lProcess3"/>
    <dgm:cxn modelId="{3DD0643B-B00E-4280-AA17-C5CDB48CDF59}" type="presOf" srcId="{BB8EDFAA-8839-48E2-9170-F150AA881586}" destId="{94650595-2AF7-4072-9124-696835FCFE85}" srcOrd="0" destOrd="0" presId="urn:microsoft.com/office/officeart/2005/8/layout/lProcess3"/>
    <dgm:cxn modelId="{5BB8D13E-6342-4C29-B002-0E799C7232BA}" srcId="{224382C0-FFAA-43E2-BF42-1CAF09FE5DB0}" destId="{5712EFFE-40E9-4F18-95CB-9F5434A10B69}" srcOrd="2" destOrd="0" parTransId="{AFB71648-A01A-4868-B05A-50B78899C951}" sibTransId="{D5A9820E-ED4D-47F7-8398-8962277A1304}"/>
    <dgm:cxn modelId="{A8965E62-A384-440B-AF55-A8866265FC22}" type="presOf" srcId="{C34068CC-E157-41A2-902C-46529BBCB843}" destId="{EF9F6369-70F2-4222-93D4-1F649B078D1E}" srcOrd="0" destOrd="0" presId="urn:microsoft.com/office/officeart/2005/8/layout/lProcess3"/>
    <dgm:cxn modelId="{DAFE8743-909C-4A7C-9545-6EFA4A6F13B0}" srcId="{E67F23EC-4B45-4892-B950-6D372905E944}" destId="{C34068CC-E157-41A2-902C-46529BBCB843}" srcOrd="1" destOrd="0" parTransId="{54A19107-132B-4797-89AF-E6379861DA0D}" sibTransId="{837D0813-9D22-4043-90B2-E48A45FC7996}"/>
    <dgm:cxn modelId="{2F318F48-6761-4F65-AEC0-F1903AB339A6}" type="presOf" srcId="{AC7EA91D-963B-45DA-8D6D-511530862B53}" destId="{E744734D-7BCE-4809-A3EC-462E6753D475}" srcOrd="0" destOrd="0" presId="urn:microsoft.com/office/officeart/2005/8/layout/lProcess3"/>
    <dgm:cxn modelId="{84EC2C6A-804B-47B2-B49F-3B42E8075D86}" srcId="{38A8294E-3A8A-4F52-A6EA-77E35EF45F22}" destId="{2AEC9C94-0AB8-40C6-A1AD-E43C6DB9D165}" srcOrd="1" destOrd="0" parTransId="{5350F265-B4C9-40D3-A0A1-88009786FE19}" sibTransId="{228A868A-B862-4AEA-987D-44D2D65CF2C3}"/>
    <dgm:cxn modelId="{7E7F0073-DCD3-4277-91AA-CABA882E27B7}" srcId="{224382C0-FFAA-43E2-BF42-1CAF09FE5DB0}" destId="{E67F23EC-4B45-4892-B950-6D372905E944}" srcOrd="0" destOrd="0" parTransId="{BA51F8A3-F1AA-45D5-8B21-0E6E4846F1D5}" sibTransId="{6E8DA649-351E-4701-8742-9BA41524ED6D}"/>
    <dgm:cxn modelId="{CB65C055-66C8-4E33-88F5-98A81190B4B7}" type="presOf" srcId="{E67F23EC-4B45-4892-B950-6D372905E944}" destId="{D16504C7-F046-455B-97D7-268D603DB12C}" srcOrd="0" destOrd="0" presId="urn:microsoft.com/office/officeart/2005/8/layout/lProcess3"/>
    <dgm:cxn modelId="{E0915D76-D60F-44EB-AEF4-DAB72CC84C41}" srcId="{224382C0-FFAA-43E2-BF42-1CAF09FE5DB0}" destId="{38A8294E-3A8A-4F52-A6EA-77E35EF45F22}" srcOrd="1" destOrd="0" parTransId="{CE776375-408D-4890-BC3C-03EBDEB04F56}" sibTransId="{146A20D8-B505-4284-8ADF-104DCB94CE92}"/>
    <dgm:cxn modelId="{000CFC57-3C2A-4580-96C8-81AE53D7B846}" type="presOf" srcId="{38A8294E-3A8A-4F52-A6EA-77E35EF45F22}" destId="{397C61E9-588B-4B81-8599-41B7714B354D}" srcOrd="0" destOrd="0" presId="urn:microsoft.com/office/officeart/2005/8/layout/lProcess3"/>
    <dgm:cxn modelId="{630C1C7D-8B90-430E-834A-63FFF6914F3D}" type="presOf" srcId="{AE9DBA3D-6A1D-4612-8980-1E638E9A27FD}" destId="{5F026450-CB13-4F25-9B6F-FEDF76C3A1E2}" srcOrd="0" destOrd="0" presId="urn:microsoft.com/office/officeart/2005/8/layout/lProcess3"/>
    <dgm:cxn modelId="{384BFA7F-99B9-4655-A1FC-6D268BBECEA0}" srcId="{224382C0-FFAA-43E2-BF42-1CAF09FE5DB0}" destId="{D6DF2F36-A4E6-4626-AC1D-23F1B5F4F202}" srcOrd="3" destOrd="0" parTransId="{0C0AC480-A877-44A1-8997-874497B967AF}" sibTransId="{5FA14892-7509-4B1F-B1BA-77C00608AB73}"/>
    <dgm:cxn modelId="{EE0A4289-4996-46DF-ACD6-F0866439E8F3}" srcId="{E67F23EC-4B45-4892-B950-6D372905E944}" destId="{090A6CA6-9713-4ED0-84B4-E1DE7284C229}" srcOrd="0" destOrd="0" parTransId="{DC0E3BC5-D0A4-45B9-A714-9801ECF1E747}" sibTransId="{3D9302BB-48F4-4D71-8C40-BDC6B7A20FA1}"/>
    <dgm:cxn modelId="{5DAACA8D-1C05-427C-95EB-7872EF644B72}" srcId="{D6DF2F36-A4E6-4626-AC1D-23F1B5F4F202}" destId="{AC7EA91D-963B-45DA-8D6D-511530862B53}" srcOrd="0" destOrd="0" parTransId="{4D8AA5A1-B4C9-4B1C-912C-2E6A2C675614}" sibTransId="{6546A3DE-CE76-43BD-9E15-CA7EC33FE789}"/>
    <dgm:cxn modelId="{772360A5-A9E0-4FE8-90C0-4CC8665ECF73}" type="presOf" srcId="{090A6CA6-9713-4ED0-84B4-E1DE7284C229}" destId="{C10F0D21-761A-4D91-8676-A4D8D74F8895}" srcOrd="0" destOrd="0" presId="urn:microsoft.com/office/officeart/2005/8/layout/lProcess3"/>
    <dgm:cxn modelId="{D5DE4ABD-1531-4FD4-9460-E8DC823037EE}" type="presOf" srcId="{224382C0-FFAA-43E2-BF42-1CAF09FE5DB0}" destId="{D2C04CE5-5119-4507-92E2-46374C520BB6}" srcOrd="0" destOrd="0" presId="urn:microsoft.com/office/officeart/2005/8/layout/lProcess3"/>
    <dgm:cxn modelId="{B8D5ABBF-2CC5-42FC-9586-382844891058}" type="presOf" srcId="{2AEC9C94-0AB8-40C6-A1AD-E43C6DB9D165}" destId="{54D2E5F4-D7D5-44A5-A015-DCEA21A26A87}" srcOrd="0" destOrd="0" presId="urn:microsoft.com/office/officeart/2005/8/layout/lProcess3"/>
    <dgm:cxn modelId="{DA23A1C6-6B9D-4C0B-A496-44C8DFEF3E13}" srcId="{38A8294E-3A8A-4F52-A6EA-77E35EF45F22}" destId="{AE9DBA3D-6A1D-4612-8980-1E638E9A27FD}" srcOrd="0" destOrd="0" parTransId="{E5DA4393-5FA1-4903-BFD7-A6BE4F69C8C6}" sibTransId="{85966BBD-F251-4685-BC30-444B2B10580D}"/>
    <dgm:cxn modelId="{AB9135D3-B45A-4912-A16F-F3BC1E66F1F4}" type="presOf" srcId="{5712EFFE-40E9-4F18-95CB-9F5434A10B69}" destId="{49D0F7C1-FC2A-45C4-BD13-685395E71F26}" srcOrd="0" destOrd="0" presId="urn:microsoft.com/office/officeart/2005/8/layout/lProcess3"/>
    <dgm:cxn modelId="{DEC983FC-5CA0-4158-8EF2-EEEA7764D1D6}" srcId="{D6DF2F36-A4E6-4626-AC1D-23F1B5F4F202}" destId="{BB8EDFAA-8839-48E2-9170-F150AA881586}" srcOrd="1" destOrd="0" parTransId="{AD92FAD3-8F49-45D8-B030-6A14A961D6BB}" sibTransId="{CA4D3CAE-30EF-41B6-952F-2D0C2A28A165}"/>
    <dgm:cxn modelId="{83B8E3FC-C86E-47AC-B8F2-312C2A266607}" srcId="{5712EFFE-40E9-4F18-95CB-9F5434A10B69}" destId="{3FCFE00D-2C01-4E61-9EBD-7EAABE98ACE0}" srcOrd="0" destOrd="0" parTransId="{A35C4B44-1843-4BE4-8556-296C912CF07B}" sibTransId="{DC189B60-17B0-446A-B1E4-32799FFEBB59}"/>
    <dgm:cxn modelId="{6956528C-7D17-493A-9E6B-A7060A398342}" type="presParOf" srcId="{D2C04CE5-5119-4507-92E2-46374C520BB6}" destId="{C395B56E-EC93-46D5-A030-83C87A047379}" srcOrd="0" destOrd="0" presId="urn:microsoft.com/office/officeart/2005/8/layout/lProcess3"/>
    <dgm:cxn modelId="{840ACD60-6D63-40E8-9D0F-F5ACF2E7AEF7}" type="presParOf" srcId="{C395B56E-EC93-46D5-A030-83C87A047379}" destId="{D16504C7-F046-455B-97D7-268D603DB12C}" srcOrd="0" destOrd="0" presId="urn:microsoft.com/office/officeart/2005/8/layout/lProcess3"/>
    <dgm:cxn modelId="{534E047C-E381-4A58-88A2-0DBF1BA25967}" type="presParOf" srcId="{C395B56E-EC93-46D5-A030-83C87A047379}" destId="{F33817BC-1AC4-4C36-8843-8046B4839063}" srcOrd="1" destOrd="0" presId="urn:microsoft.com/office/officeart/2005/8/layout/lProcess3"/>
    <dgm:cxn modelId="{2700900B-BEDF-4145-97D0-3F8411281518}" type="presParOf" srcId="{C395B56E-EC93-46D5-A030-83C87A047379}" destId="{C10F0D21-761A-4D91-8676-A4D8D74F8895}" srcOrd="2" destOrd="0" presId="urn:microsoft.com/office/officeart/2005/8/layout/lProcess3"/>
    <dgm:cxn modelId="{DBE3A5CC-92CD-46BC-B2FB-FF19611EC159}" type="presParOf" srcId="{C395B56E-EC93-46D5-A030-83C87A047379}" destId="{A526EC73-59C0-445A-9669-BD2CEAFA5E77}" srcOrd="3" destOrd="0" presId="urn:microsoft.com/office/officeart/2005/8/layout/lProcess3"/>
    <dgm:cxn modelId="{D80507C3-028C-4778-AC04-9B84F326F871}" type="presParOf" srcId="{C395B56E-EC93-46D5-A030-83C87A047379}" destId="{EF9F6369-70F2-4222-93D4-1F649B078D1E}" srcOrd="4" destOrd="0" presId="urn:microsoft.com/office/officeart/2005/8/layout/lProcess3"/>
    <dgm:cxn modelId="{5CDFC9EC-8E5E-44EA-9D70-20E5776D282C}" type="presParOf" srcId="{D2C04CE5-5119-4507-92E2-46374C520BB6}" destId="{086FD5A6-075D-4999-9E3A-B3FFCE102EF9}" srcOrd="1" destOrd="0" presId="urn:microsoft.com/office/officeart/2005/8/layout/lProcess3"/>
    <dgm:cxn modelId="{2A8131B9-CE55-41E5-A384-56DD13D4D579}" type="presParOf" srcId="{D2C04CE5-5119-4507-92E2-46374C520BB6}" destId="{B5A44F58-8872-4688-8E75-9BF069E5A898}" srcOrd="2" destOrd="0" presId="urn:microsoft.com/office/officeart/2005/8/layout/lProcess3"/>
    <dgm:cxn modelId="{400D5AB0-91A0-4018-864A-09478F8334A0}" type="presParOf" srcId="{B5A44F58-8872-4688-8E75-9BF069E5A898}" destId="{397C61E9-588B-4B81-8599-41B7714B354D}" srcOrd="0" destOrd="0" presId="urn:microsoft.com/office/officeart/2005/8/layout/lProcess3"/>
    <dgm:cxn modelId="{5A79DD2B-6654-46CC-B298-242C1D65C9BF}" type="presParOf" srcId="{B5A44F58-8872-4688-8E75-9BF069E5A898}" destId="{EA35A0E6-C41B-42D3-9653-B006DC5F0FF0}" srcOrd="1" destOrd="0" presId="urn:microsoft.com/office/officeart/2005/8/layout/lProcess3"/>
    <dgm:cxn modelId="{AE2CC79A-6C41-4176-A9EB-22EC6A3A683A}" type="presParOf" srcId="{B5A44F58-8872-4688-8E75-9BF069E5A898}" destId="{5F026450-CB13-4F25-9B6F-FEDF76C3A1E2}" srcOrd="2" destOrd="0" presId="urn:microsoft.com/office/officeart/2005/8/layout/lProcess3"/>
    <dgm:cxn modelId="{C79C4EC3-8256-4F6F-A066-0C9F40AC2C65}" type="presParOf" srcId="{B5A44F58-8872-4688-8E75-9BF069E5A898}" destId="{A6DDD8E0-CA96-4B7F-9610-42F5343FB31F}" srcOrd="3" destOrd="0" presId="urn:microsoft.com/office/officeart/2005/8/layout/lProcess3"/>
    <dgm:cxn modelId="{44C0D4A7-B9FA-4C77-B59D-810BC19C4F5A}" type="presParOf" srcId="{B5A44F58-8872-4688-8E75-9BF069E5A898}" destId="{54D2E5F4-D7D5-44A5-A015-DCEA21A26A87}" srcOrd="4" destOrd="0" presId="urn:microsoft.com/office/officeart/2005/8/layout/lProcess3"/>
    <dgm:cxn modelId="{77E20BAC-DBC3-4A46-B67C-96C27B339A5B}" type="presParOf" srcId="{D2C04CE5-5119-4507-92E2-46374C520BB6}" destId="{CFCEFE4D-EC63-4FAC-9A25-41C3AC0C802F}" srcOrd="3" destOrd="0" presId="urn:microsoft.com/office/officeart/2005/8/layout/lProcess3"/>
    <dgm:cxn modelId="{C26AC04C-AE89-440F-A073-03C6A4AE72BA}" type="presParOf" srcId="{D2C04CE5-5119-4507-92E2-46374C520BB6}" destId="{7071A41B-8B3E-467C-972A-8ED7159C0D9A}" srcOrd="4" destOrd="0" presId="urn:microsoft.com/office/officeart/2005/8/layout/lProcess3"/>
    <dgm:cxn modelId="{8C50CBE1-11C4-4496-A191-BF80AFEBA0ED}" type="presParOf" srcId="{7071A41B-8B3E-467C-972A-8ED7159C0D9A}" destId="{49D0F7C1-FC2A-45C4-BD13-685395E71F26}" srcOrd="0" destOrd="0" presId="urn:microsoft.com/office/officeart/2005/8/layout/lProcess3"/>
    <dgm:cxn modelId="{73FC2146-814C-4FAD-921F-486E700A4114}" type="presParOf" srcId="{7071A41B-8B3E-467C-972A-8ED7159C0D9A}" destId="{4E75A9D9-E34F-4A55-A76F-1611FA859045}" srcOrd="1" destOrd="0" presId="urn:microsoft.com/office/officeart/2005/8/layout/lProcess3"/>
    <dgm:cxn modelId="{6EB18260-3E93-45CD-80D8-41DBB4A0F5B6}" type="presParOf" srcId="{7071A41B-8B3E-467C-972A-8ED7159C0D9A}" destId="{74FD3402-DC0F-4152-8B25-2E0988A439F4}" srcOrd="2" destOrd="0" presId="urn:microsoft.com/office/officeart/2005/8/layout/lProcess3"/>
    <dgm:cxn modelId="{341C30E4-4B5F-4F1B-A5AD-1E913D17ED70}" type="presParOf" srcId="{7071A41B-8B3E-467C-972A-8ED7159C0D9A}" destId="{B11C54FB-FB66-4F70-A75C-9FAD16AFE225}" srcOrd="3" destOrd="0" presId="urn:microsoft.com/office/officeart/2005/8/layout/lProcess3"/>
    <dgm:cxn modelId="{E1E5C1E9-89D1-4F96-8D2C-649F45588607}" type="presParOf" srcId="{7071A41B-8B3E-467C-972A-8ED7159C0D9A}" destId="{49FC0BDB-1756-462E-8AF7-F89777BB5EF2}" srcOrd="4" destOrd="0" presId="urn:microsoft.com/office/officeart/2005/8/layout/lProcess3"/>
    <dgm:cxn modelId="{4140D14F-ACBB-45FD-83BB-2B43C8481552}" type="presParOf" srcId="{D2C04CE5-5119-4507-92E2-46374C520BB6}" destId="{972B94EB-11A4-4328-B759-11272F3393B6}" srcOrd="5" destOrd="0" presId="urn:microsoft.com/office/officeart/2005/8/layout/lProcess3"/>
    <dgm:cxn modelId="{D79B40AF-AC0A-496A-B3F9-6B9E7B00909D}" type="presParOf" srcId="{D2C04CE5-5119-4507-92E2-46374C520BB6}" destId="{933B98EC-25F1-43E5-B2CD-E78766508C7F}" srcOrd="6" destOrd="0" presId="urn:microsoft.com/office/officeart/2005/8/layout/lProcess3"/>
    <dgm:cxn modelId="{E885CE94-7369-4AC1-A82F-4A72C441BD69}" type="presParOf" srcId="{933B98EC-25F1-43E5-B2CD-E78766508C7F}" destId="{B6079DE3-7AE8-4178-A5AA-68A9204C1DFA}" srcOrd="0" destOrd="0" presId="urn:microsoft.com/office/officeart/2005/8/layout/lProcess3"/>
    <dgm:cxn modelId="{46CD12C4-86A5-474A-851E-D02F6C4FEA55}" type="presParOf" srcId="{933B98EC-25F1-43E5-B2CD-E78766508C7F}" destId="{9BA2AAAA-35A6-45E6-A4BD-DF65D0DB4064}" srcOrd="1" destOrd="0" presId="urn:microsoft.com/office/officeart/2005/8/layout/lProcess3"/>
    <dgm:cxn modelId="{32366166-7B03-4FD8-9FDC-FF33F8AF3760}" type="presParOf" srcId="{933B98EC-25F1-43E5-B2CD-E78766508C7F}" destId="{E744734D-7BCE-4809-A3EC-462E6753D475}" srcOrd="2" destOrd="0" presId="urn:microsoft.com/office/officeart/2005/8/layout/lProcess3"/>
    <dgm:cxn modelId="{AC2CD274-6A2B-449D-8172-298E143941C6}" type="presParOf" srcId="{933B98EC-25F1-43E5-B2CD-E78766508C7F}" destId="{FA6F84C5-6F5D-4E8F-B4B5-3E2A80110AE8}" srcOrd="3" destOrd="0" presId="urn:microsoft.com/office/officeart/2005/8/layout/lProcess3"/>
    <dgm:cxn modelId="{089E7811-CE9B-40AC-B050-C3E1865D55AC}" type="presParOf" srcId="{933B98EC-25F1-43E5-B2CD-E78766508C7F}" destId="{94650595-2AF7-4072-9124-696835FCFE8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E432437C-0EA6-40FB-9136-A0D306265CE7}">
      <dgm:prSet phldrT="[Text]"/>
      <dgm:spPr/>
      <dgm:t>
        <a:bodyPr/>
        <a:lstStyle/>
        <a:p>
          <a:r>
            <a:rPr lang="en-US" dirty="0"/>
            <a:t>Total Fund Balance/Expenditures</a:t>
          </a:r>
        </a:p>
      </dgm:t>
    </dgm:pt>
    <dgm:pt modelId="{5BA1A01A-BFF8-4430-A1C7-275B5FAE3E89}" type="parTrans" cxnId="{15B142A3-4686-4052-9C11-2A0DA9AA4876}">
      <dgm:prSet/>
      <dgm:spPr/>
      <dgm:t>
        <a:bodyPr/>
        <a:lstStyle/>
        <a:p>
          <a:endParaRPr lang="en-US"/>
        </a:p>
      </dgm:t>
    </dgm:pt>
    <dgm:pt modelId="{C0874AA1-ECED-441F-9A30-D0AF4C96E237}" type="sibTrans" cxnId="{15B142A3-4686-4052-9C11-2A0DA9AA4876}">
      <dgm:prSet/>
      <dgm:spPr/>
      <dgm:t>
        <a:bodyPr/>
        <a:lstStyle/>
        <a:p>
          <a:endParaRPr lang="en-US"/>
        </a:p>
      </dgm:t>
    </dgm:pt>
    <dgm:pt modelId="{953B1FBD-3973-4A81-87C0-4A1C55432EB7}">
      <dgm:prSet phldrT="[Text]"/>
      <dgm:spPr/>
      <dgm:t>
        <a:bodyPr/>
        <a:lstStyle/>
        <a:p>
          <a:r>
            <a:rPr lang="en-US" dirty="0"/>
            <a:t>23.1%</a:t>
          </a:r>
        </a:p>
      </dgm:t>
    </dgm:pt>
    <dgm:pt modelId="{78B86EF1-A1BF-433B-972D-A2F4B6452B8A}" type="parTrans" cxnId="{70580B43-19CF-4379-A723-4E9797EA88BA}">
      <dgm:prSet/>
      <dgm:spPr/>
      <dgm:t>
        <a:bodyPr/>
        <a:lstStyle/>
        <a:p>
          <a:endParaRPr lang="en-US"/>
        </a:p>
      </dgm:t>
    </dgm:pt>
    <dgm:pt modelId="{5A3E1726-9353-4292-96FE-806FD3912E85}" type="sibTrans" cxnId="{70580B43-19CF-4379-A723-4E9797EA88BA}">
      <dgm:prSet/>
      <dgm:spPr/>
      <dgm:t>
        <a:bodyPr/>
        <a:lstStyle/>
        <a:p>
          <a:endParaRPr lang="en-US"/>
        </a:p>
      </dgm:t>
    </dgm:pt>
    <dgm:pt modelId="{9023B84B-4272-4887-996A-DF1E0F5BEA8A}">
      <dgm:prSet/>
      <dgm:spPr/>
      <dgm:t>
        <a:bodyPr/>
        <a:lstStyle/>
        <a:p>
          <a:r>
            <a:rPr lang="en-US" dirty="0"/>
            <a:t>Unassigned Fund Balance/ Expenditures</a:t>
          </a:r>
        </a:p>
      </dgm:t>
    </dgm:pt>
    <dgm:pt modelId="{72D88D9A-C23F-43CB-A83D-053E7CB84A64}" type="parTrans" cxnId="{4ED78C08-8326-4FFB-8F98-DFCB7026F0CC}">
      <dgm:prSet/>
      <dgm:spPr/>
      <dgm:t>
        <a:bodyPr/>
        <a:lstStyle/>
        <a:p>
          <a:endParaRPr lang="en-US"/>
        </a:p>
      </dgm:t>
    </dgm:pt>
    <dgm:pt modelId="{83616F92-7F54-46EE-AB51-9078105DC525}" type="sibTrans" cxnId="{4ED78C08-8326-4FFB-8F98-DFCB7026F0CC}">
      <dgm:prSet/>
      <dgm:spPr/>
      <dgm:t>
        <a:bodyPr/>
        <a:lstStyle/>
        <a:p>
          <a:endParaRPr lang="en-US"/>
        </a:p>
      </dgm:t>
    </dgm:pt>
    <dgm:pt modelId="{25B2EF74-E88F-49E5-AA5B-D26A4E3FFD93}">
      <dgm:prSet/>
      <dgm:spPr/>
      <dgm:t>
        <a:bodyPr/>
        <a:lstStyle/>
        <a:p>
          <a:r>
            <a:rPr lang="en-US" dirty="0"/>
            <a:t>4.0%</a:t>
          </a:r>
        </a:p>
      </dgm:t>
    </dgm:pt>
    <dgm:pt modelId="{07EF38C6-F521-4BBE-B24B-2D803582CC24}" type="parTrans" cxnId="{0609CD59-85AE-4EB9-A56E-2D7F063481D6}">
      <dgm:prSet/>
      <dgm:spPr/>
      <dgm:t>
        <a:bodyPr/>
        <a:lstStyle/>
        <a:p>
          <a:endParaRPr lang="en-US"/>
        </a:p>
      </dgm:t>
    </dgm:pt>
    <dgm:pt modelId="{EE00DAB1-5FCD-4BC4-99B2-CAF9317424A8}" type="sibTrans" cxnId="{0609CD59-85AE-4EB9-A56E-2D7F063481D6}">
      <dgm:prSet/>
      <dgm:spPr/>
      <dgm:t>
        <a:bodyPr/>
        <a:lstStyle/>
        <a:p>
          <a:endParaRPr lang="en-US"/>
        </a:p>
      </dgm:t>
    </dgm:pt>
    <dgm:pt modelId="{4DB094E1-C468-40D2-903F-69A4E6F20C1A}">
      <dgm:prSet/>
      <dgm:spPr/>
      <dgm:t>
        <a:bodyPr/>
        <a:lstStyle/>
        <a:p>
          <a:r>
            <a:rPr lang="en-US" dirty="0"/>
            <a:t>Zero Points</a:t>
          </a:r>
        </a:p>
      </dgm:t>
    </dgm:pt>
    <dgm:pt modelId="{9DFDB238-C9B2-46E2-B15C-C67105BFD0BB}" type="parTrans" cxnId="{48DA887A-F09D-4997-A48F-931DA9C9B9E5}">
      <dgm:prSet/>
      <dgm:spPr/>
      <dgm:t>
        <a:bodyPr/>
        <a:lstStyle/>
        <a:p>
          <a:endParaRPr lang="en-US"/>
        </a:p>
      </dgm:t>
    </dgm:pt>
    <dgm:pt modelId="{9B1DDC77-650B-4332-BC1A-63FCFF2F4D8E}" type="sibTrans" cxnId="{48DA887A-F09D-4997-A48F-931DA9C9B9E5}">
      <dgm:prSet/>
      <dgm:spPr/>
      <dgm:t>
        <a:bodyPr/>
        <a:lstStyle/>
        <a:p>
          <a:endParaRPr lang="en-US"/>
        </a:p>
      </dgm:t>
    </dgm:pt>
    <dgm:pt modelId="{F11E1F0C-B7EB-4E68-A009-F244052AE97F}">
      <dgm:prSet phldrT="[Text]"/>
      <dgm:spPr/>
      <dgm:t>
        <a:bodyPr/>
        <a:lstStyle/>
        <a:p>
          <a:r>
            <a:rPr lang="en-US" dirty="0"/>
            <a:t>Zero Points </a:t>
          </a:r>
        </a:p>
      </dgm:t>
    </dgm:pt>
    <dgm:pt modelId="{A8430649-76A5-4057-86FF-8BACCB08EA6D}" type="parTrans" cxnId="{1ED97AD0-C836-4C89-93E8-2183C5B7247B}">
      <dgm:prSet/>
      <dgm:spPr/>
      <dgm:t>
        <a:bodyPr/>
        <a:lstStyle/>
        <a:p>
          <a:endParaRPr lang="en-US"/>
        </a:p>
      </dgm:t>
    </dgm:pt>
    <dgm:pt modelId="{0FF9BB01-6CD1-47AB-AE59-F9E6CF522FFF}" type="sibTrans" cxnId="{1ED97AD0-C836-4C89-93E8-2183C5B7247B}">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717785B6-705A-469B-911A-3F546AAB644D}" type="pres">
      <dgm:prSet presAssocID="{9023B84B-4272-4887-996A-DF1E0F5BEA8A}" presName="compNode" presStyleCnt="0"/>
      <dgm:spPr/>
    </dgm:pt>
    <dgm:pt modelId="{29F7E736-017D-4F0D-9255-1F6EEB134D7E}" type="pres">
      <dgm:prSet presAssocID="{9023B84B-4272-4887-996A-DF1E0F5BEA8A}" presName="aNode" presStyleLbl="bgShp" presStyleIdx="0" presStyleCnt="2"/>
      <dgm:spPr/>
    </dgm:pt>
    <dgm:pt modelId="{777E371D-7821-40D2-8AFD-B8818D27C092}" type="pres">
      <dgm:prSet presAssocID="{9023B84B-4272-4887-996A-DF1E0F5BEA8A}" presName="textNode" presStyleLbl="bgShp" presStyleIdx="0" presStyleCnt="2"/>
      <dgm:spPr/>
    </dgm:pt>
    <dgm:pt modelId="{08079AC5-E87A-46E7-85A4-606B3D1E662E}" type="pres">
      <dgm:prSet presAssocID="{9023B84B-4272-4887-996A-DF1E0F5BEA8A}" presName="compChildNode" presStyleCnt="0"/>
      <dgm:spPr/>
    </dgm:pt>
    <dgm:pt modelId="{D5DD235A-936F-4A86-8CFF-5D099DF4DE73}" type="pres">
      <dgm:prSet presAssocID="{9023B84B-4272-4887-996A-DF1E0F5BEA8A}" presName="theInnerList" presStyleCnt="0"/>
      <dgm:spPr/>
    </dgm:pt>
    <dgm:pt modelId="{99540D7E-0DF6-4511-94CE-F5EFCC8E4D0D}" type="pres">
      <dgm:prSet presAssocID="{25B2EF74-E88F-49E5-AA5B-D26A4E3FFD93}" presName="childNode" presStyleLbl="node1" presStyleIdx="0" presStyleCnt="4">
        <dgm:presLayoutVars>
          <dgm:bulletEnabled val="1"/>
        </dgm:presLayoutVars>
      </dgm:prSet>
      <dgm:spPr/>
    </dgm:pt>
    <dgm:pt modelId="{0C8DFA4C-8AD9-48A0-8C70-3E26E1CCF3A7}" type="pres">
      <dgm:prSet presAssocID="{25B2EF74-E88F-49E5-AA5B-D26A4E3FFD93}" presName="aSpace2" presStyleCnt="0"/>
      <dgm:spPr/>
    </dgm:pt>
    <dgm:pt modelId="{A8752823-1562-4FCB-A772-F8FCB4986A14}" type="pres">
      <dgm:prSet presAssocID="{4DB094E1-C468-40D2-903F-69A4E6F20C1A}" presName="childNode" presStyleLbl="node1" presStyleIdx="1" presStyleCnt="4">
        <dgm:presLayoutVars>
          <dgm:bulletEnabled val="1"/>
        </dgm:presLayoutVars>
      </dgm:prSet>
      <dgm:spPr/>
    </dgm:pt>
    <dgm:pt modelId="{105DE652-24C2-45FA-8E6C-9D788505D801}" type="pres">
      <dgm:prSet presAssocID="{9023B84B-4272-4887-996A-DF1E0F5BEA8A}" presName="aSpace" presStyleCnt="0"/>
      <dgm:spPr/>
    </dgm:pt>
    <dgm:pt modelId="{C8F6298B-7FD7-4BDA-9932-65BB3A950CBF}" type="pres">
      <dgm:prSet presAssocID="{E432437C-0EA6-40FB-9136-A0D306265CE7}" presName="compNode" presStyleCnt="0"/>
      <dgm:spPr/>
    </dgm:pt>
    <dgm:pt modelId="{1E437FA3-5B98-48CD-8FF7-E7711C1D7EED}" type="pres">
      <dgm:prSet presAssocID="{E432437C-0EA6-40FB-9136-A0D306265CE7}" presName="aNode" presStyleLbl="bgShp" presStyleIdx="1" presStyleCnt="2" custLinFactNeighborX="12210" custLinFactNeighborY="694"/>
      <dgm:spPr/>
    </dgm:pt>
    <dgm:pt modelId="{6EC44A9C-3F4D-44A6-B954-B8C1C20E11BF}" type="pres">
      <dgm:prSet presAssocID="{E432437C-0EA6-40FB-9136-A0D306265CE7}" presName="textNode" presStyleLbl="bgShp" presStyleIdx="1" presStyleCnt="2"/>
      <dgm:spPr/>
    </dgm:pt>
    <dgm:pt modelId="{A2ED6DB2-4B13-4801-9466-703CBDB6548C}" type="pres">
      <dgm:prSet presAssocID="{E432437C-0EA6-40FB-9136-A0D306265CE7}" presName="compChildNode" presStyleCnt="0"/>
      <dgm:spPr/>
    </dgm:pt>
    <dgm:pt modelId="{38B66B7B-8D90-4D44-8031-ED1DB51F8E3F}" type="pres">
      <dgm:prSet presAssocID="{E432437C-0EA6-40FB-9136-A0D306265CE7}" presName="theInnerList" presStyleCnt="0"/>
      <dgm:spPr/>
    </dgm:pt>
    <dgm:pt modelId="{E8CEFBF3-3640-4BE7-9C9B-70D08DBCB43D}" type="pres">
      <dgm:prSet presAssocID="{953B1FBD-3973-4A81-87C0-4A1C55432EB7}" presName="childNode" presStyleLbl="node1" presStyleIdx="2" presStyleCnt="4">
        <dgm:presLayoutVars>
          <dgm:bulletEnabled val="1"/>
        </dgm:presLayoutVars>
      </dgm:prSet>
      <dgm:spPr/>
    </dgm:pt>
    <dgm:pt modelId="{A243EFEE-C2B0-4CBF-B29D-C47FB2D557D7}" type="pres">
      <dgm:prSet presAssocID="{953B1FBD-3973-4A81-87C0-4A1C55432EB7}" presName="aSpace2" presStyleCnt="0"/>
      <dgm:spPr/>
    </dgm:pt>
    <dgm:pt modelId="{210E2F90-2758-4F7D-A8ED-08D41BF60498}" type="pres">
      <dgm:prSet presAssocID="{F11E1F0C-B7EB-4E68-A009-F244052AE97F}" presName="childNode" presStyleLbl="node1" presStyleIdx="3" presStyleCnt="4">
        <dgm:presLayoutVars>
          <dgm:bulletEnabled val="1"/>
        </dgm:presLayoutVars>
      </dgm:prSet>
      <dgm:spPr/>
    </dgm:pt>
  </dgm:ptLst>
  <dgm:cxnLst>
    <dgm:cxn modelId="{04E59302-5C95-4FD2-BA2A-5A1C8231FC9B}" type="presOf" srcId="{F11E1F0C-B7EB-4E68-A009-F244052AE97F}" destId="{210E2F90-2758-4F7D-A8ED-08D41BF60498}" srcOrd="0" destOrd="0" presId="urn:microsoft.com/office/officeart/2005/8/layout/lProcess2"/>
    <dgm:cxn modelId="{4ED78C08-8326-4FFB-8F98-DFCB7026F0CC}" srcId="{4FDCDAE3-22CC-41CE-B8CC-8204DC885652}" destId="{9023B84B-4272-4887-996A-DF1E0F5BEA8A}" srcOrd="0" destOrd="0" parTransId="{72D88D9A-C23F-43CB-A83D-053E7CB84A64}" sibTransId="{83616F92-7F54-46EE-AB51-9078105DC525}"/>
    <dgm:cxn modelId="{69ACF33E-213A-4169-9C3A-B6973EB49B94}" type="presOf" srcId="{E432437C-0EA6-40FB-9136-A0D306265CE7}" destId="{1E437FA3-5B98-48CD-8FF7-E7711C1D7EED}" srcOrd="0" destOrd="0" presId="urn:microsoft.com/office/officeart/2005/8/layout/lProcess2"/>
    <dgm:cxn modelId="{70580B43-19CF-4379-A723-4E9797EA88BA}" srcId="{E432437C-0EA6-40FB-9136-A0D306265CE7}" destId="{953B1FBD-3973-4A81-87C0-4A1C55432EB7}" srcOrd="0" destOrd="0" parTransId="{78B86EF1-A1BF-433B-972D-A2F4B6452B8A}" sibTransId="{5A3E1726-9353-4292-96FE-806FD3912E85}"/>
    <dgm:cxn modelId="{3F6F2745-788E-4CBE-AF75-98AEDF8249B6}" type="presOf" srcId="{9023B84B-4272-4887-996A-DF1E0F5BEA8A}" destId="{777E371D-7821-40D2-8AFD-B8818D27C092}" srcOrd="1" destOrd="0" presId="urn:microsoft.com/office/officeart/2005/8/layout/lProcess2"/>
    <dgm:cxn modelId="{3988D648-18D1-42D7-A9E8-C97A28591915}" type="presOf" srcId="{4DB094E1-C468-40D2-903F-69A4E6F20C1A}" destId="{A8752823-1562-4FCB-A772-F8FCB4986A14}" srcOrd="0" destOrd="0" presId="urn:microsoft.com/office/officeart/2005/8/layout/lProcess2"/>
    <dgm:cxn modelId="{EB5EBE4C-0805-47A3-A644-B87666AA2204}" type="presOf" srcId="{E432437C-0EA6-40FB-9136-A0D306265CE7}" destId="{6EC44A9C-3F4D-44A6-B954-B8C1C20E11BF}" srcOrd="1" destOrd="0" presId="urn:microsoft.com/office/officeart/2005/8/layout/lProcess2"/>
    <dgm:cxn modelId="{9378AF73-F6DE-4E24-B439-59DF472E7330}" type="presOf" srcId="{9023B84B-4272-4887-996A-DF1E0F5BEA8A}" destId="{29F7E736-017D-4F0D-9255-1F6EEB134D7E}" srcOrd="0" destOrd="0" presId="urn:microsoft.com/office/officeart/2005/8/layout/lProcess2"/>
    <dgm:cxn modelId="{4AE2C154-F715-4D96-84C1-622CB55584B2}" type="presOf" srcId="{4FDCDAE3-22CC-41CE-B8CC-8204DC885652}" destId="{93AA5DC8-8064-4B27-9798-6F37E48E7EBD}" srcOrd="0" destOrd="0" presId="urn:microsoft.com/office/officeart/2005/8/layout/lProcess2"/>
    <dgm:cxn modelId="{0609CD59-85AE-4EB9-A56E-2D7F063481D6}" srcId="{9023B84B-4272-4887-996A-DF1E0F5BEA8A}" destId="{25B2EF74-E88F-49E5-AA5B-D26A4E3FFD93}" srcOrd="0" destOrd="0" parTransId="{07EF38C6-F521-4BBE-B24B-2D803582CC24}" sibTransId="{EE00DAB1-5FCD-4BC4-99B2-CAF9317424A8}"/>
    <dgm:cxn modelId="{AFA0F859-CB98-4800-9D7E-8730069275F6}" type="presOf" srcId="{953B1FBD-3973-4A81-87C0-4A1C55432EB7}" destId="{E8CEFBF3-3640-4BE7-9C9B-70D08DBCB43D}" srcOrd="0" destOrd="0" presId="urn:microsoft.com/office/officeart/2005/8/layout/lProcess2"/>
    <dgm:cxn modelId="{48DA887A-F09D-4997-A48F-931DA9C9B9E5}" srcId="{9023B84B-4272-4887-996A-DF1E0F5BEA8A}" destId="{4DB094E1-C468-40D2-903F-69A4E6F20C1A}" srcOrd="1" destOrd="0" parTransId="{9DFDB238-C9B2-46E2-B15C-C67105BFD0BB}" sibTransId="{9B1DDC77-650B-4332-BC1A-63FCFF2F4D8E}"/>
    <dgm:cxn modelId="{15B142A3-4686-4052-9C11-2A0DA9AA4876}" srcId="{4FDCDAE3-22CC-41CE-B8CC-8204DC885652}" destId="{E432437C-0EA6-40FB-9136-A0D306265CE7}" srcOrd="1" destOrd="0" parTransId="{5BA1A01A-BFF8-4430-A1C7-275B5FAE3E89}" sibTransId="{C0874AA1-ECED-441F-9A30-D0AF4C96E237}"/>
    <dgm:cxn modelId="{1ED97AD0-C836-4C89-93E8-2183C5B7247B}" srcId="{E432437C-0EA6-40FB-9136-A0D306265CE7}" destId="{F11E1F0C-B7EB-4E68-A009-F244052AE97F}" srcOrd="1" destOrd="0" parTransId="{A8430649-76A5-4057-86FF-8BACCB08EA6D}" sibTransId="{0FF9BB01-6CD1-47AB-AE59-F9E6CF522FFF}"/>
    <dgm:cxn modelId="{54219CED-0E75-44B5-8500-0BAA437DAED7}" type="presOf" srcId="{25B2EF74-E88F-49E5-AA5B-D26A4E3FFD93}" destId="{99540D7E-0DF6-4511-94CE-F5EFCC8E4D0D}" srcOrd="0" destOrd="0" presId="urn:microsoft.com/office/officeart/2005/8/layout/lProcess2"/>
    <dgm:cxn modelId="{6355CF52-28AD-47CC-B845-FFA88F9275C8}" type="presParOf" srcId="{93AA5DC8-8064-4B27-9798-6F37E48E7EBD}" destId="{717785B6-705A-469B-911A-3F546AAB644D}" srcOrd="0" destOrd="0" presId="urn:microsoft.com/office/officeart/2005/8/layout/lProcess2"/>
    <dgm:cxn modelId="{2088882B-6C31-4428-992C-D2C98F94CB57}" type="presParOf" srcId="{717785B6-705A-469B-911A-3F546AAB644D}" destId="{29F7E736-017D-4F0D-9255-1F6EEB134D7E}" srcOrd="0" destOrd="0" presId="urn:microsoft.com/office/officeart/2005/8/layout/lProcess2"/>
    <dgm:cxn modelId="{884724CD-B842-422D-BC5D-E052CB1F5058}" type="presParOf" srcId="{717785B6-705A-469B-911A-3F546AAB644D}" destId="{777E371D-7821-40D2-8AFD-B8818D27C092}" srcOrd="1" destOrd="0" presId="urn:microsoft.com/office/officeart/2005/8/layout/lProcess2"/>
    <dgm:cxn modelId="{5C9D36DC-A801-423D-896B-EBA42744B283}" type="presParOf" srcId="{717785B6-705A-469B-911A-3F546AAB644D}" destId="{08079AC5-E87A-46E7-85A4-606B3D1E662E}" srcOrd="2" destOrd="0" presId="urn:microsoft.com/office/officeart/2005/8/layout/lProcess2"/>
    <dgm:cxn modelId="{7C1C77C8-3941-4CD8-8264-4CF9B1BFFA7C}" type="presParOf" srcId="{08079AC5-E87A-46E7-85A4-606B3D1E662E}" destId="{D5DD235A-936F-4A86-8CFF-5D099DF4DE73}" srcOrd="0" destOrd="0" presId="urn:microsoft.com/office/officeart/2005/8/layout/lProcess2"/>
    <dgm:cxn modelId="{25E8ED01-B091-474C-B978-27BF02089F23}" type="presParOf" srcId="{D5DD235A-936F-4A86-8CFF-5D099DF4DE73}" destId="{99540D7E-0DF6-4511-94CE-F5EFCC8E4D0D}" srcOrd="0" destOrd="0" presId="urn:microsoft.com/office/officeart/2005/8/layout/lProcess2"/>
    <dgm:cxn modelId="{E777DC20-1204-4FA2-8044-B41EDD09564A}" type="presParOf" srcId="{D5DD235A-936F-4A86-8CFF-5D099DF4DE73}" destId="{0C8DFA4C-8AD9-48A0-8C70-3E26E1CCF3A7}" srcOrd="1" destOrd="0" presId="urn:microsoft.com/office/officeart/2005/8/layout/lProcess2"/>
    <dgm:cxn modelId="{904728ED-09A4-4F78-BF15-1BD0337262D1}" type="presParOf" srcId="{D5DD235A-936F-4A86-8CFF-5D099DF4DE73}" destId="{A8752823-1562-4FCB-A772-F8FCB4986A14}" srcOrd="2" destOrd="0" presId="urn:microsoft.com/office/officeart/2005/8/layout/lProcess2"/>
    <dgm:cxn modelId="{BE9C5338-0E41-47DE-B9BB-70BA797AA3DA}" type="presParOf" srcId="{93AA5DC8-8064-4B27-9798-6F37E48E7EBD}" destId="{105DE652-24C2-45FA-8E6C-9D788505D801}" srcOrd="1" destOrd="0" presId="urn:microsoft.com/office/officeart/2005/8/layout/lProcess2"/>
    <dgm:cxn modelId="{1542977D-04A9-4EC0-929A-14535134126B}" type="presParOf" srcId="{93AA5DC8-8064-4B27-9798-6F37E48E7EBD}" destId="{C8F6298B-7FD7-4BDA-9932-65BB3A950CBF}" srcOrd="2" destOrd="0" presId="urn:microsoft.com/office/officeart/2005/8/layout/lProcess2"/>
    <dgm:cxn modelId="{CE3C9E05-3CC5-46DB-BBB8-944EFEC2B367}" type="presParOf" srcId="{C8F6298B-7FD7-4BDA-9932-65BB3A950CBF}" destId="{1E437FA3-5B98-48CD-8FF7-E7711C1D7EED}" srcOrd="0" destOrd="0" presId="urn:microsoft.com/office/officeart/2005/8/layout/lProcess2"/>
    <dgm:cxn modelId="{65D0356C-5994-43F7-B928-C2E7C08EEECB}" type="presParOf" srcId="{C8F6298B-7FD7-4BDA-9932-65BB3A950CBF}" destId="{6EC44A9C-3F4D-44A6-B954-B8C1C20E11BF}" srcOrd="1" destOrd="0" presId="urn:microsoft.com/office/officeart/2005/8/layout/lProcess2"/>
    <dgm:cxn modelId="{CDA15AEE-AEE4-4591-A756-1E4C22EF839A}" type="presParOf" srcId="{C8F6298B-7FD7-4BDA-9932-65BB3A950CBF}" destId="{A2ED6DB2-4B13-4801-9466-703CBDB6548C}" srcOrd="2" destOrd="0" presId="urn:microsoft.com/office/officeart/2005/8/layout/lProcess2"/>
    <dgm:cxn modelId="{F9D3A506-04AF-4523-8083-A1309C363863}" type="presParOf" srcId="{A2ED6DB2-4B13-4801-9466-703CBDB6548C}" destId="{38B66B7B-8D90-4D44-8031-ED1DB51F8E3F}" srcOrd="0" destOrd="0" presId="urn:microsoft.com/office/officeart/2005/8/layout/lProcess2"/>
    <dgm:cxn modelId="{D66253DE-7E38-4A73-84EE-947CA31AE232}" type="presParOf" srcId="{38B66B7B-8D90-4D44-8031-ED1DB51F8E3F}" destId="{E8CEFBF3-3640-4BE7-9C9B-70D08DBCB43D}" srcOrd="0" destOrd="0" presId="urn:microsoft.com/office/officeart/2005/8/layout/lProcess2"/>
    <dgm:cxn modelId="{122D87CC-4D34-4188-9A3D-6CFC39B5576D}" type="presParOf" srcId="{38B66B7B-8D90-4D44-8031-ED1DB51F8E3F}" destId="{A243EFEE-C2B0-4CBF-B29D-C47FB2D557D7}" srcOrd="1" destOrd="0" presId="urn:microsoft.com/office/officeart/2005/8/layout/lProcess2"/>
    <dgm:cxn modelId="{05D7441E-0734-4880-99C6-928C301CDCD9}" type="presParOf" srcId="{38B66B7B-8D90-4D44-8031-ED1DB51F8E3F}" destId="{210E2F90-2758-4F7D-A8ED-08D41BF6049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6794B5E2-A6C5-48AB-B356-A0D4A3BE3A27}">
      <dgm:prSet/>
      <dgm:spPr/>
      <dgm:t>
        <a:bodyPr/>
        <a:lstStyle/>
        <a:p>
          <a:r>
            <a:rPr lang="en-US" dirty="0">
              <a:solidFill>
                <a:schemeClr val="bg1"/>
              </a:solidFill>
            </a:rPr>
            <a:t>1.7%</a:t>
          </a:r>
        </a:p>
      </dgm:t>
    </dgm:pt>
    <dgm:pt modelId="{D133A011-CD81-4634-9A91-58B2259C44DC}" type="parTrans" cxnId="{99197AA0-691C-468E-B485-0AC45946A178}">
      <dgm:prSet/>
      <dgm:spPr/>
      <dgm:t>
        <a:bodyPr/>
        <a:lstStyle/>
        <a:p>
          <a:endParaRPr lang="en-US"/>
        </a:p>
      </dgm:t>
    </dgm:pt>
    <dgm:pt modelId="{ADDEE501-BFD5-400C-A6C2-7BCC618699BB}" type="sibTrans" cxnId="{99197AA0-691C-468E-B485-0AC45946A178}">
      <dgm:prSet/>
      <dgm:spPr/>
      <dgm:t>
        <a:bodyPr/>
        <a:lstStyle/>
        <a:p>
          <a:endParaRPr lang="en-US"/>
        </a:p>
      </dgm:t>
    </dgm:pt>
    <dgm:pt modelId="{F3E1D2D1-0965-4E49-9C87-48BBA0E971EC}">
      <dgm:prSet/>
      <dgm:spPr/>
      <dgm:t>
        <a:bodyPr/>
        <a:lstStyle/>
        <a:p>
          <a:r>
            <a:rPr lang="en-US" dirty="0">
              <a:solidFill>
                <a:schemeClr val="bg1"/>
              </a:solidFill>
            </a:rPr>
            <a:t>2016-17</a:t>
          </a:r>
        </a:p>
      </dgm:t>
    </dgm:pt>
    <dgm:pt modelId="{F48BBE40-6F83-48FA-AD25-3D5DDED38968}" type="parTrans" cxnId="{D7A45B20-E3D8-4D61-93D4-404E79B0A882}">
      <dgm:prSet/>
      <dgm:spPr/>
      <dgm:t>
        <a:bodyPr/>
        <a:lstStyle/>
        <a:p>
          <a:endParaRPr lang="en-US"/>
        </a:p>
      </dgm:t>
    </dgm:pt>
    <dgm:pt modelId="{784070DE-38EC-4DA9-8576-7E7A0CF2355E}" type="sibTrans" cxnId="{D7A45B20-E3D8-4D61-93D4-404E79B0A882}">
      <dgm:prSet/>
      <dgm:spPr/>
      <dgm:t>
        <a:bodyPr/>
        <a:lstStyle/>
        <a:p>
          <a:endParaRPr lang="en-US"/>
        </a:p>
      </dgm:t>
    </dgm:pt>
    <dgm:pt modelId="{0EEEDB4B-9DBD-49B2-8E90-47BE13A9F13E}">
      <dgm:prSet/>
      <dgm:spPr/>
      <dgm:t>
        <a:bodyPr/>
        <a:lstStyle/>
        <a:p>
          <a:r>
            <a:rPr lang="en-US" dirty="0">
              <a:solidFill>
                <a:schemeClr val="bg1"/>
              </a:solidFill>
            </a:rPr>
            <a:t>2017-18</a:t>
          </a:r>
        </a:p>
      </dgm:t>
    </dgm:pt>
    <dgm:pt modelId="{6F7DB6A8-98D2-40A2-A752-1CF9336D1BF0}" type="parTrans" cxnId="{EDD21E4E-7371-495B-AFED-13CE27A1865D}">
      <dgm:prSet/>
      <dgm:spPr/>
      <dgm:t>
        <a:bodyPr/>
        <a:lstStyle/>
        <a:p>
          <a:endParaRPr lang="en-US"/>
        </a:p>
      </dgm:t>
    </dgm:pt>
    <dgm:pt modelId="{B4422BF3-607B-4412-AD72-FE9B66471377}" type="sibTrans" cxnId="{EDD21E4E-7371-495B-AFED-13CE27A1865D}">
      <dgm:prSet/>
      <dgm:spPr/>
      <dgm:t>
        <a:bodyPr/>
        <a:lstStyle/>
        <a:p>
          <a:endParaRPr lang="en-US"/>
        </a:p>
      </dgm:t>
    </dgm:pt>
    <dgm:pt modelId="{C0890EFF-B040-47CE-8FFB-0A7F77D2250D}">
      <dgm:prSet/>
      <dgm:spPr/>
      <dgm:t>
        <a:bodyPr/>
        <a:lstStyle/>
        <a:p>
          <a:r>
            <a:rPr lang="en-US" dirty="0">
              <a:solidFill>
                <a:schemeClr val="bg1"/>
              </a:solidFill>
            </a:rPr>
            <a:t>-3.1%</a:t>
          </a:r>
        </a:p>
      </dgm:t>
    </dgm:pt>
    <dgm:pt modelId="{3F01195F-FB50-4A10-AEA1-1C48DCC25233}" type="parTrans" cxnId="{3F3B6E91-97AB-4489-8E73-0F46A6A75DB8}">
      <dgm:prSet/>
      <dgm:spPr/>
      <dgm:t>
        <a:bodyPr/>
        <a:lstStyle/>
        <a:p>
          <a:endParaRPr lang="en-US"/>
        </a:p>
      </dgm:t>
    </dgm:pt>
    <dgm:pt modelId="{F0F6F909-40AD-4A60-ABC0-EC5520B4C0BF}" type="sibTrans" cxnId="{3F3B6E91-97AB-4489-8E73-0F46A6A75DB8}">
      <dgm:prSet/>
      <dgm:spPr/>
      <dgm:t>
        <a:bodyPr/>
        <a:lstStyle/>
        <a:p>
          <a:endParaRPr lang="en-US"/>
        </a:p>
      </dgm:t>
    </dgm:pt>
    <dgm:pt modelId="{32B9D456-691B-4974-8B13-9E700B95C14E}">
      <dgm:prSet/>
      <dgm:spPr/>
      <dgm:t>
        <a:bodyPr/>
        <a:lstStyle/>
        <a:p>
          <a:r>
            <a:rPr lang="en-US" dirty="0">
              <a:solidFill>
                <a:schemeClr val="bg1"/>
              </a:solidFill>
            </a:rPr>
            <a:t>6.67 points </a:t>
          </a:r>
        </a:p>
      </dgm:t>
    </dgm:pt>
    <dgm:pt modelId="{F3271578-185A-43E9-957A-A4164BD1CB6B}" type="parTrans" cxnId="{AC459ACE-E6C2-497B-ABBB-C56BAD2395A9}">
      <dgm:prSet/>
      <dgm:spPr/>
      <dgm:t>
        <a:bodyPr/>
        <a:lstStyle/>
        <a:p>
          <a:endParaRPr lang="en-US"/>
        </a:p>
      </dgm:t>
    </dgm:pt>
    <dgm:pt modelId="{0A522838-F4F0-465E-B933-147203282F87}" type="sibTrans" cxnId="{AC459ACE-E6C2-497B-ABBB-C56BAD2395A9}">
      <dgm:prSet/>
      <dgm:spPr/>
      <dgm:t>
        <a:bodyPr/>
        <a:lstStyle/>
        <a:p>
          <a:endParaRPr lang="en-US"/>
        </a:p>
      </dgm:t>
    </dgm:pt>
    <dgm:pt modelId="{59F490EB-D30F-4FE2-843D-9C0237E8A567}">
      <dgm:prSet/>
      <dgm:spPr/>
      <dgm:t>
        <a:bodyPr/>
        <a:lstStyle/>
        <a:p>
          <a:r>
            <a:rPr lang="en-US" dirty="0">
              <a:solidFill>
                <a:schemeClr val="bg1"/>
              </a:solidFill>
            </a:rPr>
            <a:t>0 points </a:t>
          </a:r>
        </a:p>
      </dgm:t>
    </dgm:pt>
    <dgm:pt modelId="{0E0CC726-D2BA-4AF1-952C-45E90D9C935F}" type="parTrans" cxnId="{79BF46DB-0B54-4733-83E2-A732754340FF}">
      <dgm:prSet/>
      <dgm:spPr/>
      <dgm:t>
        <a:bodyPr/>
        <a:lstStyle/>
        <a:p>
          <a:endParaRPr lang="en-US"/>
        </a:p>
      </dgm:t>
    </dgm:pt>
    <dgm:pt modelId="{B4471083-BD1D-468C-947E-482A7159D4B2}" type="sibTrans" cxnId="{79BF46DB-0B54-4733-83E2-A732754340FF}">
      <dgm:prSet/>
      <dgm:spPr/>
      <dgm:t>
        <a:bodyPr/>
        <a:lstStyle/>
        <a:p>
          <a:endParaRPr lang="en-US"/>
        </a:p>
      </dgm:t>
    </dgm:pt>
    <dgm:pt modelId="{5147C977-0781-460A-A58C-0E99581A42A1}">
      <dgm:prSet/>
      <dgm:spPr/>
      <dgm:t>
        <a:bodyPr/>
        <a:lstStyle/>
        <a:p>
          <a:r>
            <a:rPr lang="en-US" dirty="0">
              <a:solidFill>
                <a:schemeClr val="bg1"/>
              </a:solidFill>
            </a:rPr>
            <a:t>2018-19</a:t>
          </a:r>
        </a:p>
      </dgm:t>
    </dgm:pt>
    <dgm:pt modelId="{8AA99E15-7036-4811-9836-32A383CE8401}" type="parTrans" cxnId="{53A83D75-D3D1-4CE9-9607-B7AD2466615A}">
      <dgm:prSet/>
      <dgm:spPr/>
      <dgm:t>
        <a:bodyPr/>
        <a:lstStyle/>
        <a:p>
          <a:endParaRPr lang="en-US"/>
        </a:p>
      </dgm:t>
    </dgm:pt>
    <dgm:pt modelId="{DE7BD0DF-0654-434C-93AE-1E500209A848}" type="sibTrans" cxnId="{53A83D75-D3D1-4CE9-9607-B7AD2466615A}">
      <dgm:prSet/>
      <dgm:spPr/>
      <dgm:t>
        <a:bodyPr/>
        <a:lstStyle/>
        <a:p>
          <a:endParaRPr lang="en-US"/>
        </a:p>
      </dgm:t>
    </dgm:pt>
    <dgm:pt modelId="{E5CEA5FB-F09D-4B09-91A6-E2CDFC231AE9}">
      <dgm:prSet/>
      <dgm:spPr/>
      <dgm:t>
        <a:bodyPr/>
        <a:lstStyle/>
        <a:p>
          <a:r>
            <a:rPr lang="en-US" dirty="0">
              <a:solidFill>
                <a:schemeClr val="bg1"/>
              </a:solidFill>
            </a:rPr>
            <a:t>6.4%</a:t>
          </a:r>
        </a:p>
      </dgm:t>
    </dgm:pt>
    <dgm:pt modelId="{71730A72-DF5F-4AF2-847C-F38D4639A66D}" type="parTrans" cxnId="{8DB7402C-782B-4623-9AFF-77DE32DE94A5}">
      <dgm:prSet/>
      <dgm:spPr/>
      <dgm:t>
        <a:bodyPr/>
        <a:lstStyle/>
        <a:p>
          <a:endParaRPr lang="en-US"/>
        </a:p>
      </dgm:t>
    </dgm:pt>
    <dgm:pt modelId="{79547E58-90D2-4B51-8EA4-823D3AFBB14E}" type="sibTrans" cxnId="{8DB7402C-782B-4623-9AFF-77DE32DE94A5}">
      <dgm:prSet/>
      <dgm:spPr/>
      <dgm:t>
        <a:bodyPr/>
        <a:lstStyle/>
        <a:p>
          <a:endParaRPr lang="en-US"/>
        </a:p>
      </dgm:t>
    </dgm:pt>
    <dgm:pt modelId="{BC6C6F51-09DD-4BEA-850B-B85ACF366AD9}">
      <dgm:prSet/>
      <dgm:spPr/>
      <dgm:t>
        <a:bodyPr/>
        <a:lstStyle/>
        <a:p>
          <a:r>
            <a:rPr lang="en-US" dirty="0">
              <a:solidFill>
                <a:schemeClr val="bg1"/>
              </a:solidFill>
            </a:rPr>
            <a:t>0 points</a:t>
          </a:r>
        </a:p>
      </dgm:t>
    </dgm:pt>
    <dgm:pt modelId="{85AAE65F-C131-4E81-9851-708358524E03}" type="parTrans" cxnId="{AB5BAA48-42CF-42E3-9280-2DE94638AE7E}">
      <dgm:prSet/>
      <dgm:spPr/>
      <dgm:t>
        <a:bodyPr/>
        <a:lstStyle/>
        <a:p>
          <a:endParaRPr lang="en-US"/>
        </a:p>
      </dgm:t>
    </dgm:pt>
    <dgm:pt modelId="{F7F77943-C2B8-4271-9BE7-2E59783A014B}" type="sibTrans" cxnId="{AB5BAA48-42CF-42E3-9280-2DE94638AE7E}">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DBF7FD60-0027-45D5-B328-5FDDDE678F19}" type="pres">
      <dgm:prSet presAssocID="{F3E1D2D1-0965-4E49-9C87-48BBA0E971EC}" presName="compNode" presStyleCnt="0"/>
      <dgm:spPr/>
    </dgm:pt>
    <dgm:pt modelId="{A9771148-3347-43AC-B4EB-3A1C42940254}" type="pres">
      <dgm:prSet presAssocID="{F3E1D2D1-0965-4E49-9C87-48BBA0E971EC}" presName="aNode" presStyleLbl="bgShp" presStyleIdx="0" presStyleCnt="3"/>
      <dgm:spPr/>
    </dgm:pt>
    <dgm:pt modelId="{1CE1E9B2-8AFA-44B9-81A8-C20676B1555E}" type="pres">
      <dgm:prSet presAssocID="{F3E1D2D1-0965-4E49-9C87-48BBA0E971EC}" presName="textNode" presStyleLbl="bgShp" presStyleIdx="0" presStyleCnt="3"/>
      <dgm:spPr/>
    </dgm:pt>
    <dgm:pt modelId="{B2319021-46B3-47F2-9810-C7A1EEEF8C6F}" type="pres">
      <dgm:prSet presAssocID="{F3E1D2D1-0965-4E49-9C87-48BBA0E971EC}" presName="compChildNode" presStyleCnt="0"/>
      <dgm:spPr/>
    </dgm:pt>
    <dgm:pt modelId="{677D1764-B5D6-4D52-8085-CAE413DD0F15}" type="pres">
      <dgm:prSet presAssocID="{F3E1D2D1-0965-4E49-9C87-48BBA0E971EC}" presName="theInnerList" presStyleCnt="0"/>
      <dgm:spPr/>
    </dgm:pt>
    <dgm:pt modelId="{11F03440-DD8E-456F-8CA4-BB9C03D6BCE8}" type="pres">
      <dgm:prSet presAssocID="{C0890EFF-B040-47CE-8FFB-0A7F77D2250D}" presName="childNode" presStyleLbl="node1" presStyleIdx="0" presStyleCnt="6">
        <dgm:presLayoutVars>
          <dgm:bulletEnabled val="1"/>
        </dgm:presLayoutVars>
      </dgm:prSet>
      <dgm:spPr/>
    </dgm:pt>
    <dgm:pt modelId="{891FF4A7-39AD-414B-80E8-FB42AA07D918}" type="pres">
      <dgm:prSet presAssocID="{C0890EFF-B040-47CE-8FFB-0A7F77D2250D}" presName="aSpace2" presStyleCnt="0"/>
      <dgm:spPr/>
    </dgm:pt>
    <dgm:pt modelId="{B1154E8E-1309-4D49-944D-B335AC65DB0B}" type="pres">
      <dgm:prSet presAssocID="{32B9D456-691B-4974-8B13-9E700B95C14E}" presName="childNode" presStyleLbl="node1" presStyleIdx="1" presStyleCnt="6">
        <dgm:presLayoutVars>
          <dgm:bulletEnabled val="1"/>
        </dgm:presLayoutVars>
      </dgm:prSet>
      <dgm:spPr/>
    </dgm:pt>
    <dgm:pt modelId="{D972CA17-C9E5-49A9-A652-9CF11C16CBA8}" type="pres">
      <dgm:prSet presAssocID="{F3E1D2D1-0965-4E49-9C87-48BBA0E971EC}" presName="aSpace" presStyleCnt="0"/>
      <dgm:spPr/>
    </dgm:pt>
    <dgm:pt modelId="{7A4CC43D-5161-429F-9D99-963B03239DE9}" type="pres">
      <dgm:prSet presAssocID="{0EEEDB4B-9DBD-49B2-8E90-47BE13A9F13E}" presName="compNode" presStyleCnt="0"/>
      <dgm:spPr/>
    </dgm:pt>
    <dgm:pt modelId="{156356B4-8E5C-4022-A289-3B8A36503DF8}" type="pres">
      <dgm:prSet presAssocID="{0EEEDB4B-9DBD-49B2-8E90-47BE13A9F13E}" presName="aNode" presStyleLbl="bgShp" presStyleIdx="1" presStyleCnt="3"/>
      <dgm:spPr/>
    </dgm:pt>
    <dgm:pt modelId="{2BEC1FCE-B502-4BBB-A801-0127340A2675}" type="pres">
      <dgm:prSet presAssocID="{0EEEDB4B-9DBD-49B2-8E90-47BE13A9F13E}" presName="textNode" presStyleLbl="bgShp" presStyleIdx="1" presStyleCnt="3"/>
      <dgm:spPr/>
    </dgm:pt>
    <dgm:pt modelId="{0B930C51-5B3D-411F-920C-B7B5D8EC4FEF}" type="pres">
      <dgm:prSet presAssocID="{0EEEDB4B-9DBD-49B2-8E90-47BE13A9F13E}" presName="compChildNode" presStyleCnt="0"/>
      <dgm:spPr/>
    </dgm:pt>
    <dgm:pt modelId="{13632166-5E6F-433A-96ED-336D52B9F565}" type="pres">
      <dgm:prSet presAssocID="{0EEEDB4B-9DBD-49B2-8E90-47BE13A9F13E}" presName="theInnerList" presStyleCnt="0"/>
      <dgm:spPr/>
    </dgm:pt>
    <dgm:pt modelId="{043A76FB-7368-418B-8849-B35F587CC022}" type="pres">
      <dgm:prSet presAssocID="{6794B5E2-A6C5-48AB-B356-A0D4A3BE3A27}" presName="childNode" presStyleLbl="node1" presStyleIdx="2" presStyleCnt="6">
        <dgm:presLayoutVars>
          <dgm:bulletEnabled val="1"/>
        </dgm:presLayoutVars>
      </dgm:prSet>
      <dgm:spPr/>
    </dgm:pt>
    <dgm:pt modelId="{E8B5EFA1-F5CB-4F1B-A326-0E703B8FD827}" type="pres">
      <dgm:prSet presAssocID="{6794B5E2-A6C5-48AB-B356-A0D4A3BE3A27}" presName="aSpace2" presStyleCnt="0"/>
      <dgm:spPr/>
    </dgm:pt>
    <dgm:pt modelId="{5682A035-289B-49C7-B685-7934529AFBC2}" type="pres">
      <dgm:prSet presAssocID="{59F490EB-D30F-4FE2-843D-9C0237E8A567}" presName="childNode" presStyleLbl="node1" presStyleIdx="3" presStyleCnt="6">
        <dgm:presLayoutVars>
          <dgm:bulletEnabled val="1"/>
        </dgm:presLayoutVars>
      </dgm:prSet>
      <dgm:spPr/>
    </dgm:pt>
    <dgm:pt modelId="{174781D8-223D-44DC-87E4-F571E90F8EB4}" type="pres">
      <dgm:prSet presAssocID="{0EEEDB4B-9DBD-49B2-8E90-47BE13A9F13E}" presName="aSpace" presStyleCnt="0"/>
      <dgm:spPr/>
    </dgm:pt>
    <dgm:pt modelId="{CD814C57-B9C1-45BC-8B11-59AF67A1006E}" type="pres">
      <dgm:prSet presAssocID="{5147C977-0781-460A-A58C-0E99581A42A1}" presName="compNode" presStyleCnt="0"/>
      <dgm:spPr/>
    </dgm:pt>
    <dgm:pt modelId="{D723C92B-121D-467A-BA2B-FE16290E1325}" type="pres">
      <dgm:prSet presAssocID="{5147C977-0781-460A-A58C-0E99581A42A1}" presName="aNode" presStyleLbl="bgShp" presStyleIdx="2" presStyleCnt="3"/>
      <dgm:spPr/>
    </dgm:pt>
    <dgm:pt modelId="{93B11C0B-973B-4F23-99F5-7C3B69014E79}" type="pres">
      <dgm:prSet presAssocID="{5147C977-0781-460A-A58C-0E99581A42A1}" presName="textNode" presStyleLbl="bgShp" presStyleIdx="2" presStyleCnt="3"/>
      <dgm:spPr/>
    </dgm:pt>
    <dgm:pt modelId="{05CCEDF0-0028-4301-B744-577E0AC5CC5B}" type="pres">
      <dgm:prSet presAssocID="{5147C977-0781-460A-A58C-0E99581A42A1}" presName="compChildNode" presStyleCnt="0"/>
      <dgm:spPr/>
    </dgm:pt>
    <dgm:pt modelId="{0E5D9DDE-64D2-4688-B45E-17BE45ECC1A8}" type="pres">
      <dgm:prSet presAssocID="{5147C977-0781-460A-A58C-0E99581A42A1}" presName="theInnerList" presStyleCnt="0"/>
      <dgm:spPr/>
    </dgm:pt>
    <dgm:pt modelId="{58921AF0-46F7-4324-AE3F-0A56E8175D58}" type="pres">
      <dgm:prSet presAssocID="{E5CEA5FB-F09D-4B09-91A6-E2CDFC231AE9}" presName="childNode" presStyleLbl="node1" presStyleIdx="4" presStyleCnt="6">
        <dgm:presLayoutVars>
          <dgm:bulletEnabled val="1"/>
        </dgm:presLayoutVars>
      </dgm:prSet>
      <dgm:spPr/>
    </dgm:pt>
    <dgm:pt modelId="{2BE0782E-9C8D-4282-B732-ABC70A77B336}" type="pres">
      <dgm:prSet presAssocID="{E5CEA5FB-F09D-4B09-91A6-E2CDFC231AE9}" presName="aSpace2" presStyleCnt="0"/>
      <dgm:spPr/>
    </dgm:pt>
    <dgm:pt modelId="{6BB9B810-B897-470B-BEC9-899BB25AE808}" type="pres">
      <dgm:prSet presAssocID="{BC6C6F51-09DD-4BEA-850B-B85ACF366AD9}" presName="childNode" presStyleLbl="node1" presStyleIdx="5" presStyleCnt="6">
        <dgm:presLayoutVars>
          <dgm:bulletEnabled val="1"/>
        </dgm:presLayoutVars>
      </dgm:prSet>
      <dgm:spPr/>
    </dgm:pt>
  </dgm:ptLst>
  <dgm:cxnLst>
    <dgm:cxn modelId="{B1380310-2B37-4CF8-8673-925FDDE8D196}" type="presOf" srcId="{BC6C6F51-09DD-4BEA-850B-B85ACF366AD9}" destId="{6BB9B810-B897-470B-BEC9-899BB25AE808}" srcOrd="0" destOrd="0" presId="urn:microsoft.com/office/officeart/2005/8/layout/lProcess2"/>
    <dgm:cxn modelId="{7896C518-8C6E-444E-A73B-27F7416A31D1}" type="presOf" srcId="{5147C977-0781-460A-A58C-0E99581A42A1}" destId="{D723C92B-121D-467A-BA2B-FE16290E1325}" srcOrd="0" destOrd="0" presId="urn:microsoft.com/office/officeart/2005/8/layout/lProcess2"/>
    <dgm:cxn modelId="{D7A45B20-E3D8-4D61-93D4-404E79B0A882}" srcId="{4FDCDAE3-22CC-41CE-B8CC-8204DC885652}" destId="{F3E1D2D1-0965-4E49-9C87-48BBA0E971EC}" srcOrd="0" destOrd="0" parTransId="{F48BBE40-6F83-48FA-AD25-3D5DDED38968}" sibTransId="{784070DE-38EC-4DA9-8576-7E7A0CF2355E}"/>
    <dgm:cxn modelId="{8DB7402C-782B-4623-9AFF-77DE32DE94A5}" srcId="{5147C977-0781-460A-A58C-0E99581A42A1}" destId="{E5CEA5FB-F09D-4B09-91A6-E2CDFC231AE9}" srcOrd="0" destOrd="0" parTransId="{71730A72-DF5F-4AF2-847C-F38D4639A66D}" sibTransId="{79547E58-90D2-4B51-8EA4-823D3AFBB14E}"/>
    <dgm:cxn modelId="{AB5BAA48-42CF-42E3-9280-2DE94638AE7E}" srcId="{5147C977-0781-460A-A58C-0E99581A42A1}" destId="{BC6C6F51-09DD-4BEA-850B-B85ACF366AD9}" srcOrd="1" destOrd="0" parTransId="{85AAE65F-C131-4E81-9851-708358524E03}" sibTransId="{F7F77943-C2B8-4271-9BE7-2E59783A014B}"/>
    <dgm:cxn modelId="{4EDF796D-258E-43A5-827C-CAE88F7A2D4F}" type="presOf" srcId="{F3E1D2D1-0965-4E49-9C87-48BBA0E971EC}" destId="{1CE1E9B2-8AFA-44B9-81A8-C20676B1555E}" srcOrd="1" destOrd="0" presId="urn:microsoft.com/office/officeart/2005/8/layout/lProcess2"/>
    <dgm:cxn modelId="{EDD21E4E-7371-495B-AFED-13CE27A1865D}" srcId="{4FDCDAE3-22CC-41CE-B8CC-8204DC885652}" destId="{0EEEDB4B-9DBD-49B2-8E90-47BE13A9F13E}" srcOrd="1" destOrd="0" parTransId="{6F7DB6A8-98D2-40A2-A752-1CF9336D1BF0}" sibTransId="{B4422BF3-607B-4412-AD72-FE9B66471377}"/>
    <dgm:cxn modelId="{53A83D75-D3D1-4CE9-9607-B7AD2466615A}" srcId="{4FDCDAE3-22CC-41CE-B8CC-8204DC885652}" destId="{5147C977-0781-460A-A58C-0E99581A42A1}" srcOrd="2" destOrd="0" parTransId="{8AA99E15-7036-4811-9836-32A383CE8401}" sibTransId="{DE7BD0DF-0654-434C-93AE-1E500209A848}"/>
    <dgm:cxn modelId="{0221427E-7357-4143-835F-57A1DC4365AC}" type="presOf" srcId="{0EEEDB4B-9DBD-49B2-8E90-47BE13A9F13E}" destId="{2BEC1FCE-B502-4BBB-A801-0127340A2675}" srcOrd="1" destOrd="0" presId="urn:microsoft.com/office/officeart/2005/8/layout/lProcess2"/>
    <dgm:cxn modelId="{6C23AE80-2B5B-4282-8D09-4C04F33B412F}" type="presOf" srcId="{E5CEA5FB-F09D-4B09-91A6-E2CDFC231AE9}" destId="{58921AF0-46F7-4324-AE3F-0A56E8175D58}" srcOrd="0" destOrd="0" presId="urn:microsoft.com/office/officeart/2005/8/layout/lProcess2"/>
    <dgm:cxn modelId="{B2E55A82-0050-4444-B842-F73AD2E39CA5}" type="presOf" srcId="{32B9D456-691B-4974-8B13-9E700B95C14E}" destId="{B1154E8E-1309-4D49-944D-B335AC65DB0B}" srcOrd="0" destOrd="0" presId="urn:microsoft.com/office/officeart/2005/8/layout/lProcess2"/>
    <dgm:cxn modelId="{EDBA278A-E1A4-4849-81F2-FD19D53E9A2F}" type="presOf" srcId="{4FDCDAE3-22CC-41CE-B8CC-8204DC885652}" destId="{93AA5DC8-8064-4B27-9798-6F37E48E7EBD}" srcOrd="0" destOrd="0" presId="urn:microsoft.com/office/officeart/2005/8/layout/lProcess2"/>
    <dgm:cxn modelId="{3F3B6E91-97AB-4489-8E73-0F46A6A75DB8}" srcId="{F3E1D2D1-0965-4E49-9C87-48BBA0E971EC}" destId="{C0890EFF-B040-47CE-8FFB-0A7F77D2250D}" srcOrd="0" destOrd="0" parTransId="{3F01195F-FB50-4A10-AEA1-1C48DCC25233}" sibTransId="{F0F6F909-40AD-4A60-ABC0-EC5520B4C0BF}"/>
    <dgm:cxn modelId="{43B122A0-64A7-4ED9-B3B0-A17A86482E00}" type="presOf" srcId="{F3E1D2D1-0965-4E49-9C87-48BBA0E971EC}" destId="{A9771148-3347-43AC-B4EB-3A1C42940254}" srcOrd="0" destOrd="0" presId="urn:microsoft.com/office/officeart/2005/8/layout/lProcess2"/>
    <dgm:cxn modelId="{99197AA0-691C-468E-B485-0AC45946A178}" srcId="{0EEEDB4B-9DBD-49B2-8E90-47BE13A9F13E}" destId="{6794B5E2-A6C5-48AB-B356-A0D4A3BE3A27}" srcOrd="0" destOrd="0" parTransId="{D133A011-CD81-4634-9A91-58B2259C44DC}" sibTransId="{ADDEE501-BFD5-400C-A6C2-7BCC618699BB}"/>
    <dgm:cxn modelId="{CA5738AF-B16D-4810-B67B-51BDC4C6BF18}" type="presOf" srcId="{0EEEDB4B-9DBD-49B2-8E90-47BE13A9F13E}" destId="{156356B4-8E5C-4022-A289-3B8A36503DF8}" srcOrd="0" destOrd="0" presId="urn:microsoft.com/office/officeart/2005/8/layout/lProcess2"/>
    <dgm:cxn modelId="{AC459ACE-E6C2-497B-ABBB-C56BAD2395A9}" srcId="{F3E1D2D1-0965-4E49-9C87-48BBA0E971EC}" destId="{32B9D456-691B-4974-8B13-9E700B95C14E}" srcOrd="1" destOrd="0" parTransId="{F3271578-185A-43E9-957A-A4164BD1CB6B}" sibTransId="{0A522838-F4F0-465E-B933-147203282F87}"/>
    <dgm:cxn modelId="{79BF46DB-0B54-4733-83E2-A732754340FF}" srcId="{0EEEDB4B-9DBD-49B2-8E90-47BE13A9F13E}" destId="{59F490EB-D30F-4FE2-843D-9C0237E8A567}" srcOrd="1" destOrd="0" parTransId="{0E0CC726-D2BA-4AF1-952C-45E90D9C935F}" sibTransId="{B4471083-BD1D-468C-947E-482A7159D4B2}"/>
    <dgm:cxn modelId="{FF456AE3-68A1-4CEC-8231-0D9A5B0D7585}" type="presOf" srcId="{6794B5E2-A6C5-48AB-B356-A0D4A3BE3A27}" destId="{043A76FB-7368-418B-8849-B35F587CC022}" srcOrd="0" destOrd="0" presId="urn:microsoft.com/office/officeart/2005/8/layout/lProcess2"/>
    <dgm:cxn modelId="{B58611EA-EEEF-4B50-9B02-F44CBC3B83DC}" type="presOf" srcId="{5147C977-0781-460A-A58C-0E99581A42A1}" destId="{93B11C0B-973B-4F23-99F5-7C3B69014E79}" srcOrd="1" destOrd="0" presId="urn:microsoft.com/office/officeart/2005/8/layout/lProcess2"/>
    <dgm:cxn modelId="{D72ABCF2-3CA4-4898-B865-05E87735E30D}" type="presOf" srcId="{C0890EFF-B040-47CE-8FFB-0A7F77D2250D}" destId="{11F03440-DD8E-456F-8CA4-BB9C03D6BCE8}" srcOrd="0" destOrd="0" presId="urn:microsoft.com/office/officeart/2005/8/layout/lProcess2"/>
    <dgm:cxn modelId="{9086F0FD-E869-452D-8F30-374950F19CC6}" type="presOf" srcId="{59F490EB-D30F-4FE2-843D-9C0237E8A567}" destId="{5682A035-289B-49C7-B685-7934529AFBC2}" srcOrd="0" destOrd="0" presId="urn:microsoft.com/office/officeart/2005/8/layout/lProcess2"/>
    <dgm:cxn modelId="{5F4F2DDD-38C8-4546-955B-60F88093382C}" type="presParOf" srcId="{93AA5DC8-8064-4B27-9798-6F37E48E7EBD}" destId="{DBF7FD60-0027-45D5-B328-5FDDDE678F19}" srcOrd="0" destOrd="0" presId="urn:microsoft.com/office/officeart/2005/8/layout/lProcess2"/>
    <dgm:cxn modelId="{56F59B81-09B8-4361-AF95-CD39492D5C7D}" type="presParOf" srcId="{DBF7FD60-0027-45D5-B328-5FDDDE678F19}" destId="{A9771148-3347-43AC-B4EB-3A1C42940254}" srcOrd="0" destOrd="0" presId="urn:microsoft.com/office/officeart/2005/8/layout/lProcess2"/>
    <dgm:cxn modelId="{AD00A92F-DEB0-4EA6-BB97-183D43526973}" type="presParOf" srcId="{DBF7FD60-0027-45D5-B328-5FDDDE678F19}" destId="{1CE1E9B2-8AFA-44B9-81A8-C20676B1555E}" srcOrd="1" destOrd="0" presId="urn:microsoft.com/office/officeart/2005/8/layout/lProcess2"/>
    <dgm:cxn modelId="{CC5D6EB0-0463-433D-8659-971ED4CE0205}" type="presParOf" srcId="{DBF7FD60-0027-45D5-B328-5FDDDE678F19}" destId="{B2319021-46B3-47F2-9810-C7A1EEEF8C6F}" srcOrd="2" destOrd="0" presId="urn:microsoft.com/office/officeart/2005/8/layout/lProcess2"/>
    <dgm:cxn modelId="{119ECDC4-7DDF-4B0A-835A-FFC863522586}" type="presParOf" srcId="{B2319021-46B3-47F2-9810-C7A1EEEF8C6F}" destId="{677D1764-B5D6-4D52-8085-CAE413DD0F15}" srcOrd="0" destOrd="0" presId="urn:microsoft.com/office/officeart/2005/8/layout/lProcess2"/>
    <dgm:cxn modelId="{D8495C5F-113F-4874-9180-0AC2188D4B43}" type="presParOf" srcId="{677D1764-B5D6-4D52-8085-CAE413DD0F15}" destId="{11F03440-DD8E-456F-8CA4-BB9C03D6BCE8}" srcOrd="0" destOrd="0" presId="urn:microsoft.com/office/officeart/2005/8/layout/lProcess2"/>
    <dgm:cxn modelId="{AD53E473-A0D6-42CE-8C17-1BAA2ADE2449}" type="presParOf" srcId="{677D1764-B5D6-4D52-8085-CAE413DD0F15}" destId="{891FF4A7-39AD-414B-80E8-FB42AA07D918}" srcOrd="1" destOrd="0" presId="urn:microsoft.com/office/officeart/2005/8/layout/lProcess2"/>
    <dgm:cxn modelId="{E87D2126-FE9E-49D4-91AE-F24AE3CBC575}" type="presParOf" srcId="{677D1764-B5D6-4D52-8085-CAE413DD0F15}" destId="{B1154E8E-1309-4D49-944D-B335AC65DB0B}" srcOrd="2" destOrd="0" presId="urn:microsoft.com/office/officeart/2005/8/layout/lProcess2"/>
    <dgm:cxn modelId="{42AA6B2F-183F-4A3B-951C-A03AB78BE986}" type="presParOf" srcId="{93AA5DC8-8064-4B27-9798-6F37E48E7EBD}" destId="{D972CA17-C9E5-49A9-A652-9CF11C16CBA8}" srcOrd="1" destOrd="0" presId="urn:microsoft.com/office/officeart/2005/8/layout/lProcess2"/>
    <dgm:cxn modelId="{9A3DCEE1-4276-4CF7-8F68-33A5DCAF2170}" type="presParOf" srcId="{93AA5DC8-8064-4B27-9798-6F37E48E7EBD}" destId="{7A4CC43D-5161-429F-9D99-963B03239DE9}" srcOrd="2" destOrd="0" presId="urn:microsoft.com/office/officeart/2005/8/layout/lProcess2"/>
    <dgm:cxn modelId="{233B8E1A-E137-4996-AD38-7065B5108CDE}" type="presParOf" srcId="{7A4CC43D-5161-429F-9D99-963B03239DE9}" destId="{156356B4-8E5C-4022-A289-3B8A36503DF8}" srcOrd="0" destOrd="0" presId="urn:microsoft.com/office/officeart/2005/8/layout/lProcess2"/>
    <dgm:cxn modelId="{16F83037-B84C-4D9B-9BFF-8F35E671F221}" type="presParOf" srcId="{7A4CC43D-5161-429F-9D99-963B03239DE9}" destId="{2BEC1FCE-B502-4BBB-A801-0127340A2675}" srcOrd="1" destOrd="0" presId="urn:microsoft.com/office/officeart/2005/8/layout/lProcess2"/>
    <dgm:cxn modelId="{E68D6CF2-79AE-497C-9E50-377C62F82725}" type="presParOf" srcId="{7A4CC43D-5161-429F-9D99-963B03239DE9}" destId="{0B930C51-5B3D-411F-920C-B7B5D8EC4FEF}" srcOrd="2" destOrd="0" presId="urn:microsoft.com/office/officeart/2005/8/layout/lProcess2"/>
    <dgm:cxn modelId="{ED223A5C-3099-4535-8898-06770FEC8A30}" type="presParOf" srcId="{0B930C51-5B3D-411F-920C-B7B5D8EC4FEF}" destId="{13632166-5E6F-433A-96ED-336D52B9F565}" srcOrd="0" destOrd="0" presId="urn:microsoft.com/office/officeart/2005/8/layout/lProcess2"/>
    <dgm:cxn modelId="{CF472335-6D72-4739-BE90-7BD5692E6224}" type="presParOf" srcId="{13632166-5E6F-433A-96ED-336D52B9F565}" destId="{043A76FB-7368-418B-8849-B35F587CC022}" srcOrd="0" destOrd="0" presId="urn:microsoft.com/office/officeart/2005/8/layout/lProcess2"/>
    <dgm:cxn modelId="{A3D504F5-F39D-4F6A-8A3C-862476C5A264}" type="presParOf" srcId="{13632166-5E6F-433A-96ED-336D52B9F565}" destId="{E8B5EFA1-F5CB-4F1B-A326-0E703B8FD827}" srcOrd="1" destOrd="0" presId="urn:microsoft.com/office/officeart/2005/8/layout/lProcess2"/>
    <dgm:cxn modelId="{63A278B0-08EC-47DF-B5DE-98A98D8A4EE7}" type="presParOf" srcId="{13632166-5E6F-433A-96ED-336D52B9F565}" destId="{5682A035-289B-49C7-B685-7934529AFBC2}" srcOrd="2" destOrd="0" presId="urn:microsoft.com/office/officeart/2005/8/layout/lProcess2"/>
    <dgm:cxn modelId="{14E702F6-6909-424B-8377-B9750B414EA7}" type="presParOf" srcId="{93AA5DC8-8064-4B27-9798-6F37E48E7EBD}" destId="{174781D8-223D-44DC-87E4-F571E90F8EB4}" srcOrd="3" destOrd="0" presId="urn:microsoft.com/office/officeart/2005/8/layout/lProcess2"/>
    <dgm:cxn modelId="{750404A1-5AB9-4954-A395-BB5D044181DB}" type="presParOf" srcId="{93AA5DC8-8064-4B27-9798-6F37E48E7EBD}" destId="{CD814C57-B9C1-45BC-8B11-59AF67A1006E}" srcOrd="4" destOrd="0" presId="urn:microsoft.com/office/officeart/2005/8/layout/lProcess2"/>
    <dgm:cxn modelId="{6BA2CCDC-1A72-469F-8E24-AA8387757A27}" type="presParOf" srcId="{CD814C57-B9C1-45BC-8B11-59AF67A1006E}" destId="{D723C92B-121D-467A-BA2B-FE16290E1325}" srcOrd="0" destOrd="0" presId="urn:microsoft.com/office/officeart/2005/8/layout/lProcess2"/>
    <dgm:cxn modelId="{6848EF46-7474-4F83-9F91-D22A26FC7E3B}" type="presParOf" srcId="{CD814C57-B9C1-45BC-8B11-59AF67A1006E}" destId="{93B11C0B-973B-4F23-99F5-7C3B69014E79}" srcOrd="1" destOrd="0" presId="urn:microsoft.com/office/officeart/2005/8/layout/lProcess2"/>
    <dgm:cxn modelId="{4FC8877E-F3D0-4537-BDD3-A16276A74D28}" type="presParOf" srcId="{CD814C57-B9C1-45BC-8B11-59AF67A1006E}" destId="{05CCEDF0-0028-4301-B744-577E0AC5CC5B}" srcOrd="2" destOrd="0" presId="urn:microsoft.com/office/officeart/2005/8/layout/lProcess2"/>
    <dgm:cxn modelId="{9F929E95-77A3-48C3-9156-AD79C1405F32}" type="presParOf" srcId="{05CCEDF0-0028-4301-B744-577E0AC5CC5B}" destId="{0E5D9DDE-64D2-4688-B45E-17BE45ECC1A8}" srcOrd="0" destOrd="0" presId="urn:microsoft.com/office/officeart/2005/8/layout/lProcess2"/>
    <dgm:cxn modelId="{974F82A5-D7DA-4A16-98B9-54AD0A5D6404}" type="presParOf" srcId="{0E5D9DDE-64D2-4688-B45E-17BE45ECC1A8}" destId="{58921AF0-46F7-4324-AE3F-0A56E8175D58}" srcOrd="0" destOrd="0" presId="urn:microsoft.com/office/officeart/2005/8/layout/lProcess2"/>
    <dgm:cxn modelId="{B0F98DF1-CA04-4ACD-8BA2-395AE1E6E444}" type="presParOf" srcId="{0E5D9DDE-64D2-4688-B45E-17BE45ECC1A8}" destId="{2BE0782E-9C8D-4282-B732-ABC70A77B336}" srcOrd="1" destOrd="0" presId="urn:microsoft.com/office/officeart/2005/8/layout/lProcess2"/>
    <dgm:cxn modelId="{295410E1-FD22-4421-9131-BB9D693449D4}" type="presParOf" srcId="{0E5D9DDE-64D2-4688-B45E-17BE45ECC1A8}" destId="{6BB9B810-B897-470B-BEC9-899BB25AE80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953B1FBD-3973-4A81-87C0-4A1C55432EB7}">
      <dgm:prSet phldrT="[Text]"/>
      <dgm:spPr/>
      <dgm:t>
        <a:bodyPr/>
        <a:lstStyle/>
        <a:p>
          <a:r>
            <a:rPr lang="en-US" dirty="0"/>
            <a:t>50.6%</a:t>
          </a:r>
        </a:p>
      </dgm:t>
    </dgm:pt>
    <dgm:pt modelId="{78B86EF1-A1BF-433B-972D-A2F4B6452B8A}" type="parTrans" cxnId="{70580B43-19CF-4379-A723-4E9797EA88BA}">
      <dgm:prSet/>
      <dgm:spPr/>
      <dgm:t>
        <a:bodyPr/>
        <a:lstStyle/>
        <a:p>
          <a:endParaRPr lang="en-US"/>
        </a:p>
      </dgm:t>
    </dgm:pt>
    <dgm:pt modelId="{5A3E1726-9353-4292-96FE-806FD3912E85}" type="sibTrans" cxnId="{70580B43-19CF-4379-A723-4E9797EA88BA}">
      <dgm:prSet/>
      <dgm:spPr/>
      <dgm:t>
        <a:bodyPr/>
        <a:lstStyle/>
        <a:p>
          <a:endParaRPr lang="en-US"/>
        </a:p>
      </dgm:t>
    </dgm:pt>
    <dgm:pt modelId="{9023B84B-4272-4887-996A-DF1E0F5BEA8A}">
      <dgm:prSet/>
      <dgm:spPr/>
      <dgm:t>
        <a:bodyPr/>
        <a:lstStyle/>
        <a:p>
          <a:r>
            <a:rPr lang="en-US" dirty="0"/>
            <a:t>Cash Ratio</a:t>
          </a:r>
        </a:p>
      </dgm:t>
    </dgm:pt>
    <dgm:pt modelId="{72D88D9A-C23F-43CB-A83D-053E7CB84A64}" type="parTrans" cxnId="{4ED78C08-8326-4FFB-8F98-DFCB7026F0CC}">
      <dgm:prSet/>
      <dgm:spPr/>
      <dgm:t>
        <a:bodyPr/>
        <a:lstStyle/>
        <a:p>
          <a:endParaRPr lang="en-US"/>
        </a:p>
      </dgm:t>
    </dgm:pt>
    <dgm:pt modelId="{83616F92-7F54-46EE-AB51-9078105DC525}" type="sibTrans" cxnId="{4ED78C08-8326-4FFB-8F98-DFCB7026F0CC}">
      <dgm:prSet/>
      <dgm:spPr/>
      <dgm:t>
        <a:bodyPr/>
        <a:lstStyle/>
        <a:p>
          <a:endParaRPr lang="en-US"/>
        </a:p>
      </dgm:t>
    </dgm:pt>
    <dgm:pt modelId="{25B2EF74-E88F-49E5-AA5B-D26A4E3FFD93}">
      <dgm:prSet/>
      <dgm:spPr/>
      <dgm:t>
        <a:bodyPr/>
        <a:lstStyle/>
        <a:p>
          <a:r>
            <a:rPr lang="en-US" dirty="0"/>
            <a:t>65.0%</a:t>
          </a:r>
        </a:p>
      </dgm:t>
    </dgm:pt>
    <dgm:pt modelId="{07EF38C6-F521-4BBE-B24B-2D803582CC24}" type="parTrans" cxnId="{0609CD59-85AE-4EB9-A56E-2D7F063481D6}">
      <dgm:prSet/>
      <dgm:spPr/>
      <dgm:t>
        <a:bodyPr/>
        <a:lstStyle/>
        <a:p>
          <a:endParaRPr lang="en-US"/>
        </a:p>
      </dgm:t>
    </dgm:pt>
    <dgm:pt modelId="{EE00DAB1-5FCD-4BC4-99B2-CAF9317424A8}" type="sibTrans" cxnId="{0609CD59-85AE-4EB9-A56E-2D7F063481D6}">
      <dgm:prSet/>
      <dgm:spPr/>
      <dgm:t>
        <a:bodyPr/>
        <a:lstStyle/>
        <a:p>
          <a:endParaRPr lang="en-US"/>
        </a:p>
      </dgm:t>
    </dgm:pt>
    <dgm:pt modelId="{FA4D038C-5F63-4577-A5AB-5FC3B0072E72}">
      <dgm:prSet/>
      <dgm:spPr/>
      <dgm:t>
        <a:bodyPr/>
        <a:lstStyle/>
        <a:p>
          <a:r>
            <a:rPr lang="en-US" dirty="0"/>
            <a:t>(Cash + Investments)/(Expenditures/12 months)</a:t>
          </a:r>
        </a:p>
      </dgm:t>
    </dgm:pt>
    <dgm:pt modelId="{3C820BD0-2CC4-4FDA-81D4-7BA260D461B7}" type="parTrans" cxnId="{8AFCDF98-06D9-49EE-A47B-8FB6C6F610D3}">
      <dgm:prSet/>
      <dgm:spPr/>
      <dgm:t>
        <a:bodyPr/>
        <a:lstStyle/>
        <a:p>
          <a:endParaRPr lang="en-US"/>
        </a:p>
      </dgm:t>
    </dgm:pt>
    <dgm:pt modelId="{59A75790-F3BE-40B0-BA41-C854654BE315}" type="sibTrans" cxnId="{8AFCDF98-06D9-49EE-A47B-8FB6C6F610D3}">
      <dgm:prSet/>
      <dgm:spPr/>
      <dgm:t>
        <a:bodyPr/>
        <a:lstStyle/>
        <a:p>
          <a:endParaRPr lang="en-US"/>
        </a:p>
      </dgm:t>
    </dgm:pt>
    <dgm:pt modelId="{D418B7A9-6F34-4B2A-90E9-B1CE0452128E}">
      <dgm:prSet/>
      <dgm:spPr/>
      <dgm:t>
        <a:bodyPr/>
        <a:lstStyle/>
        <a:p>
          <a:r>
            <a:rPr lang="en-US" dirty="0"/>
            <a:t>6.67 Points</a:t>
          </a:r>
        </a:p>
      </dgm:t>
    </dgm:pt>
    <dgm:pt modelId="{A766C791-A437-4B44-A73B-6F26A94A9C95}" type="parTrans" cxnId="{A6624214-3A20-47B7-B11F-6D9E35E3FE6D}">
      <dgm:prSet/>
      <dgm:spPr/>
      <dgm:t>
        <a:bodyPr/>
        <a:lstStyle/>
        <a:p>
          <a:endParaRPr lang="en-US"/>
        </a:p>
      </dgm:t>
    </dgm:pt>
    <dgm:pt modelId="{3C58BB2C-F1C9-4224-9F1F-3D11232E28D2}" type="sibTrans" cxnId="{A6624214-3A20-47B7-B11F-6D9E35E3FE6D}">
      <dgm:prSet/>
      <dgm:spPr/>
      <dgm:t>
        <a:bodyPr/>
        <a:lstStyle/>
        <a:p>
          <a:endParaRPr lang="en-US"/>
        </a:p>
      </dgm:t>
    </dgm:pt>
    <dgm:pt modelId="{4BB51DF3-ACD6-43E3-B002-D4FA3C626922}">
      <dgm:prSet phldrT="[Text]"/>
      <dgm:spPr/>
      <dgm:t>
        <a:bodyPr/>
        <a:lstStyle/>
        <a:p>
          <a:r>
            <a:rPr lang="en-US" dirty="0"/>
            <a:t>6.67 Points        </a:t>
          </a:r>
        </a:p>
      </dgm:t>
    </dgm:pt>
    <dgm:pt modelId="{74B1F7C7-690A-42B3-8D15-41356A7E8DC4}" type="parTrans" cxnId="{AE66DBE0-926A-4C45-B4F6-F373A7DAB42B}">
      <dgm:prSet/>
      <dgm:spPr/>
      <dgm:t>
        <a:bodyPr/>
        <a:lstStyle/>
        <a:p>
          <a:endParaRPr lang="en-US"/>
        </a:p>
      </dgm:t>
    </dgm:pt>
    <dgm:pt modelId="{CA9A5BBC-23F9-4824-9A67-818F7E4B4572}" type="sibTrans" cxnId="{AE66DBE0-926A-4C45-B4F6-F373A7DAB42B}">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717785B6-705A-469B-911A-3F546AAB644D}" type="pres">
      <dgm:prSet presAssocID="{9023B84B-4272-4887-996A-DF1E0F5BEA8A}" presName="compNode" presStyleCnt="0"/>
      <dgm:spPr/>
    </dgm:pt>
    <dgm:pt modelId="{29F7E736-017D-4F0D-9255-1F6EEB134D7E}" type="pres">
      <dgm:prSet presAssocID="{9023B84B-4272-4887-996A-DF1E0F5BEA8A}" presName="aNode" presStyleLbl="bgShp" presStyleIdx="0" presStyleCnt="2"/>
      <dgm:spPr/>
    </dgm:pt>
    <dgm:pt modelId="{777E371D-7821-40D2-8AFD-B8818D27C092}" type="pres">
      <dgm:prSet presAssocID="{9023B84B-4272-4887-996A-DF1E0F5BEA8A}" presName="textNode" presStyleLbl="bgShp" presStyleIdx="0" presStyleCnt="2"/>
      <dgm:spPr/>
    </dgm:pt>
    <dgm:pt modelId="{08079AC5-E87A-46E7-85A4-606B3D1E662E}" type="pres">
      <dgm:prSet presAssocID="{9023B84B-4272-4887-996A-DF1E0F5BEA8A}" presName="compChildNode" presStyleCnt="0"/>
      <dgm:spPr/>
    </dgm:pt>
    <dgm:pt modelId="{D5DD235A-936F-4A86-8CFF-5D099DF4DE73}" type="pres">
      <dgm:prSet presAssocID="{9023B84B-4272-4887-996A-DF1E0F5BEA8A}" presName="theInnerList" presStyleCnt="0"/>
      <dgm:spPr/>
    </dgm:pt>
    <dgm:pt modelId="{99540D7E-0DF6-4511-94CE-F5EFCC8E4D0D}" type="pres">
      <dgm:prSet presAssocID="{25B2EF74-E88F-49E5-AA5B-D26A4E3FFD93}" presName="childNode" presStyleLbl="node1" presStyleIdx="0" presStyleCnt="4">
        <dgm:presLayoutVars>
          <dgm:bulletEnabled val="1"/>
        </dgm:presLayoutVars>
      </dgm:prSet>
      <dgm:spPr/>
    </dgm:pt>
    <dgm:pt modelId="{0C8DFA4C-8AD9-48A0-8C70-3E26E1CCF3A7}" type="pres">
      <dgm:prSet presAssocID="{25B2EF74-E88F-49E5-AA5B-D26A4E3FFD93}" presName="aSpace2" presStyleCnt="0"/>
      <dgm:spPr/>
    </dgm:pt>
    <dgm:pt modelId="{68C13594-0EDE-4B4B-8241-43D2D89A2CCF}" type="pres">
      <dgm:prSet presAssocID="{D418B7A9-6F34-4B2A-90E9-B1CE0452128E}" presName="childNode" presStyleLbl="node1" presStyleIdx="1" presStyleCnt="4">
        <dgm:presLayoutVars>
          <dgm:bulletEnabled val="1"/>
        </dgm:presLayoutVars>
      </dgm:prSet>
      <dgm:spPr/>
    </dgm:pt>
    <dgm:pt modelId="{105DE652-24C2-45FA-8E6C-9D788505D801}" type="pres">
      <dgm:prSet presAssocID="{9023B84B-4272-4887-996A-DF1E0F5BEA8A}" presName="aSpace" presStyleCnt="0"/>
      <dgm:spPr/>
    </dgm:pt>
    <dgm:pt modelId="{2887524B-29CF-4F31-AB84-1DDBDEA75EED}" type="pres">
      <dgm:prSet presAssocID="{FA4D038C-5F63-4577-A5AB-5FC3B0072E72}" presName="compNode" presStyleCnt="0"/>
      <dgm:spPr/>
    </dgm:pt>
    <dgm:pt modelId="{7987C8A0-2B40-47B6-93EE-491212B8BE11}" type="pres">
      <dgm:prSet presAssocID="{FA4D038C-5F63-4577-A5AB-5FC3B0072E72}" presName="aNode" presStyleLbl="bgShp" presStyleIdx="1" presStyleCnt="2"/>
      <dgm:spPr/>
    </dgm:pt>
    <dgm:pt modelId="{26D93B42-7ECA-492A-ACC2-8399A3CD0874}" type="pres">
      <dgm:prSet presAssocID="{FA4D038C-5F63-4577-A5AB-5FC3B0072E72}" presName="textNode" presStyleLbl="bgShp" presStyleIdx="1" presStyleCnt="2"/>
      <dgm:spPr/>
    </dgm:pt>
    <dgm:pt modelId="{13F38022-C5E9-4C48-A27E-35014ECFFD04}" type="pres">
      <dgm:prSet presAssocID="{FA4D038C-5F63-4577-A5AB-5FC3B0072E72}" presName="compChildNode" presStyleCnt="0"/>
      <dgm:spPr/>
    </dgm:pt>
    <dgm:pt modelId="{806AF087-8B9C-4560-A7E2-1995DA3EAD4D}" type="pres">
      <dgm:prSet presAssocID="{FA4D038C-5F63-4577-A5AB-5FC3B0072E72}" presName="theInnerList" presStyleCnt="0"/>
      <dgm:spPr/>
    </dgm:pt>
    <dgm:pt modelId="{E8CEFBF3-3640-4BE7-9C9B-70D08DBCB43D}" type="pres">
      <dgm:prSet presAssocID="{953B1FBD-3973-4A81-87C0-4A1C55432EB7}" presName="childNode" presStyleLbl="node1" presStyleIdx="2" presStyleCnt="4">
        <dgm:presLayoutVars>
          <dgm:bulletEnabled val="1"/>
        </dgm:presLayoutVars>
      </dgm:prSet>
      <dgm:spPr/>
    </dgm:pt>
    <dgm:pt modelId="{A243EFEE-C2B0-4CBF-B29D-C47FB2D557D7}" type="pres">
      <dgm:prSet presAssocID="{953B1FBD-3973-4A81-87C0-4A1C55432EB7}" presName="aSpace2" presStyleCnt="0"/>
      <dgm:spPr/>
    </dgm:pt>
    <dgm:pt modelId="{19B78FDD-20BE-4D0C-BDC3-62EB100B9448}" type="pres">
      <dgm:prSet presAssocID="{4BB51DF3-ACD6-43E3-B002-D4FA3C626922}" presName="childNode" presStyleLbl="node1" presStyleIdx="3" presStyleCnt="4">
        <dgm:presLayoutVars>
          <dgm:bulletEnabled val="1"/>
        </dgm:presLayoutVars>
      </dgm:prSet>
      <dgm:spPr/>
    </dgm:pt>
  </dgm:ptLst>
  <dgm:cxnLst>
    <dgm:cxn modelId="{4ED78C08-8326-4FFB-8F98-DFCB7026F0CC}" srcId="{4FDCDAE3-22CC-41CE-B8CC-8204DC885652}" destId="{9023B84B-4272-4887-996A-DF1E0F5BEA8A}" srcOrd="0" destOrd="0" parTransId="{72D88D9A-C23F-43CB-A83D-053E7CB84A64}" sibTransId="{83616F92-7F54-46EE-AB51-9078105DC525}"/>
    <dgm:cxn modelId="{A6624214-3A20-47B7-B11F-6D9E35E3FE6D}" srcId="{9023B84B-4272-4887-996A-DF1E0F5BEA8A}" destId="{D418B7A9-6F34-4B2A-90E9-B1CE0452128E}" srcOrd="1" destOrd="0" parTransId="{A766C791-A437-4B44-A73B-6F26A94A9C95}" sibTransId="{3C58BB2C-F1C9-4224-9F1F-3D11232E28D2}"/>
    <dgm:cxn modelId="{3498041A-2671-42F5-BB86-16B7FAAF6378}" type="presOf" srcId="{4BB51DF3-ACD6-43E3-B002-D4FA3C626922}" destId="{19B78FDD-20BE-4D0C-BDC3-62EB100B9448}" srcOrd="0" destOrd="0" presId="urn:microsoft.com/office/officeart/2005/8/layout/lProcess2"/>
    <dgm:cxn modelId="{EA06035E-A266-4E03-A6FA-994CF481AE09}" type="presOf" srcId="{9023B84B-4272-4887-996A-DF1E0F5BEA8A}" destId="{777E371D-7821-40D2-8AFD-B8818D27C092}" srcOrd="1" destOrd="0" presId="urn:microsoft.com/office/officeart/2005/8/layout/lProcess2"/>
    <dgm:cxn modelId="{70580B43-19CF-4379-A723-4E9797EA88BA}" srcId="{FA4D038C-5F63-4577-A5AB-5FC3B0072E72}" destId="{953B1FBD-3973-4A81-87C0-4A1C55432EB7}" srcOrd="0" destOrd="0" parTransId="{78B86EF1-A1BF-433B-972D-A2F4B6452B8A}" sibTransId="{5A3E1726-9353-4292-96FE-806FD3912E85}"/>
    <dgm:cxn modelId="{31615A67-2289-4C41-A340-5E0BC6ADCE29}" type="presOf" srcId="{25B2EF74-E88F-49E5-AA5B-D26A4E3FFD93}" destId="{99540D7E-0DF6-4511-94CE-F5EFCC8E4D0D}" srcOrd="0" destOrd="0" presId="urn:microsoft.com/office/officeart/2005/8/layout/lProcess2"/>
    <dgm:cxn modelId="{99A0C267-4BB5-4E7A-BF3E-CEAC24D1E764}" type="presOf" srcId="{FA4D038C-5F63-4577-A5AB-5FC3B0072E72}" destId="{26D93B42-7ECA-492A-ACC2-8399A3CD0874}" srcOrd="1" destOrd="0" presId="urn:microsoft.com/office/officeart/2005/8/layout/lProcess2"/>
    <dgm:cxn modelId="{48C91E69-DFBA-40A9-B594-674A7368DBD9}" type="presOf" srcId="{4FDCDAE3-22CC-41CE-B8CC-8204DC885652}" destId="{93AA5DC8-8064-4B27-9798-6F37E48E7EBD}" srcOrd="0" destOrd="0" presId="urn:microsoft.com/office/officeart/2005/8/layout/lProcess2"/>
    <dgm:cxn modelId="{F789706E-9641-4551-853D-3F63546352FA}" type="presOf" srcId="{D418B7A9-6F34-4B2A-90E9-B1CE0452128E}" destId="{68C13594-0EDE-4B4B-8241-43D2D89A2CCF}" srcOrd="0" destOrd="0" presId="urn:microsoft.com/office/officeart/2005/8/layout/lProcess2"/>
    <dgm:cxn modelId="{0609CD59-85AE-4EB9-A56E-2D7F063481D6}" srcId="{9023B84B-4272-4887-996A-DF1E0F5BEA8A}" destId="{25B2EF74-E88F-49E5-AA5B-D26A4E3FFD93}" srcOrd="0" destOrd="0" parTransId="{07EF38C6-F521-4BBE-B24B-2D803582CC24}" sibTransId="{EE00DAB1-5FCD-4BC4-99B2-CAF9317424A8}"/>
    <dgm:cxn modelId="{B2CDD698-8EDD-4A53-97ED-37A1398692AF}" type="presOf" srcId="{953B1FBD-3973-4A81-87C0-4A1C55432EB7}" destId="{E8CEFBF3-3640-4BE7-9C9B-70D08DBCB43D}" srcOrd="0" destOrd="0" presId="urn:microsoft.com/office/officeart/2005/8/layout/lProcess2"/>
    <dgm:cxn modelId="{8AFCDF98-06D9-49EE-A47B-8FB6C6F610D3}" srcId="{4FDCDAE3-22CC-41CE-B8CC-8204DC885652}" destId="{FA4D038C-5F63-4577-A5AB-5FC3B0072E72}" srcOrd="1" destOrd="0" parTransId="{3C820BD0-2CC4-4FDA-81D4-7BA260D461B7}" sibTransId="{59A75790-F3BE-40B0-BA41-C854654BE315}"/>
    <dgm:cxn modelId="{4ECC5AA1-5E6D-4698-9D55-D2C15A971AB6}" type="presOf" srcId="{FA4D038C-5F63-4577-A5AB-5FC3B0072E72}" destId="{7987C8A0-2B40-47B6-93EE-491212B8BE11}" srcOrd="0" destOrd="0" presId="urn:microsoft.com/office/officeart/2005/8/layout/lProcess2"/>
    <dgm:cxn modelId="{6C3D7DC3-965A-43AB-87A8-86A097D19FE1}" type="presOf" srcId="{9023B84B-4272-4887-996A-DF1E0F5BEA8A}" destId="{29F7E736-017D-4F0D-9255-1F6EEB134D7E}" srcOrd="0" destOrd="0" presId="urn:microsoft.com/office/officeart/2005/8/layout/lProcess2"/>
    <dgm:cxn modelId="{AE66DBE0-926A-4C45-B4F6-F373A7DAB42B}" srcId="{FA4D038C-5F63-4577-A5AB-5FC3B0072E72}" destId="{4BB51DF3-ACD6-43E3-B002-D4FA3C626922}" srcOrd="1" destOrd="0" parTransId="{74B1F7C7-690A-42B3-8D15-41356A7E8DC4}" sibTransId="{CA9A5BBC-23F9-4824-9A67-818F7E4B4572}"/>
    <dgm:cxn modelId="{D6E1FEAE-45A7-4820-8C24-098EE4CDC8D3}" type="presParOf" srcId="{93AA5DC8-8064-4B27-9798-6F37E48E7EBD}" destId="{717785B6-705A-469B-911A-3F546AAB644D}" srcOrd="0" destOrd="0" presId="urn:microsoft.com/office/officeart/2005/8/layout/lProcess2"/>
    <dgm:cxn modelId="{727EA2FD-16CB-496C-8F72-D55D42D2D6D1}" type="presParOf" srcId="{717785B6-705A-469B-911A-3F546AAB644D}" destId="{29F7E736-017D-4F0D-9255-1F6EEB134D7E}" srcOrd="0" destOrd="0" presId="urn:microsoft.com/office/officeart/2005/8/layout/lProcess2"/>
    <dgm:cxn modelId="{36BA6B2D-E4C8-4485-A0E3-714239A385EC}" type="presParOf" srcId="{717785B6-705A-469B-911A-3F546AAB644D}" destId="{777E371D-7821-40D2-8AFD-B8818D27C092}" srcOrd="1" destOrd="0" presId="urn:microsoft.com/office/officeart/2005/8/layout/lProcess2"/>
    <dgm:cxn modelId="{F204BE9D-B768-4B8D-BEBA-E28930223687}" type="presParOf" srcId="{717785B6-705A-469B-911A-3F546AAB644D}" destId="{08079AC5-E87A-46E7-85A4-606B3D1E662E}" srcOrd="2" destOrd="0" presId="urn:microsoft.com/office/officeart/2005/8/layout/lProcess2"/>
    <dgm:cxn modelId="{AA068535-CAC5-4AEA-95C8-5352DC3828D1}" type="presParOf" srcId="{08079AC5-E87A-46E7-85A4-606B3D1E662E}" destId="{D5DD235A-936F-4A86-8CFF-5D099DF4DE73}" srcOrd="0" destOrd="0" presId="urn:microsoft.com/office/officeart/2005/8/layout/lProcess2"/>
    <dgm:cxn modelId="{6EE1C2EE-059D-41DD-B15B-EFCB9BE7B6E2}" type="presParOf" srcId="{D5DD235A-936F-4A86-8CFF-5D099DF4DE73}" destId="{99540D7E-0DF6-4511-94CE-F5EFCC8E4D0D}" srcOrd="0" destOrd="0" presId="urn:microsoft.com/office/officeart/2005/8/layout/lProcess2"/>
    <dgm:cxn modelId="{396FA1F2-F115-417F-B217-227E1C9C6F91}" type="presParOf" srcId="{D5DD235A-936F-4A86-8CFF-5D099DF4DE73}" destId="{0C8DFA4C-8AD9-48A0-8C70-3E26E1CCF3A7}" srcOrd="1" destOrd="0" presId="urn:microsoft.com/office/officeart/2005/8/layout/lProcess2"/>
    <dgm:cxn modelId="{F6C17EE2-0A32-4573-BEE8-F69A69D78033}" type="presParOf" srcId="{D5DD235A-936F-4A86-8CFF-5D099DF4DE73}" destId="{68C13594-0EDE-4B4B-8241-43D2D89A2CCF}" srcOrd="2" destOrd="0" presId="urn:microsoft.com/office/officeart/2005/8/layout/lProcess2"/>
    <dgm:cxn modelId="{722D8894-7F0C-4CF8-AB1C-E38A715AEB22}" type="presParOf" srcId="{93AA5DC8-8064-4B27-9798-6F37E48E7EBD}" destId="{105DE652-24C2-45FA-8E6C-9D788505D801}" srcOrd="1" destOrd="0" presId="urn:microsoft.com/office/officeart/2005/8/layout/lProcess2"/>
    <dgm:cxn modelId="{DD38D52D-A150-450A-93AC-B496E496B714}" type="presParOf" srcId="{93AA5DC8-8064-4B27-9798-6F37E48E7EBD}" destId="{2887524B-29CF-4F31-AB84-1DDBDEA75EED}" srcOrd="2" destOrd="0" presId="urn:microsoft.com/office/officeart/2005/8/layout/lProcess2"/>
    <dgm:cxn modelId="{EA46BCFA-F76E-47D1-9678-26D6A009956E}" type="presParOf" srcId="{2887524B-29CF-4F31-AB84-1DDBDEA75EED}" destId="{7987C8A0-2B40-47B6-93EE-491212B8BE11}" srcOrd="0" destOrd="0" presId="urn:microsoft.com/office/officeart/2005/8/layout/lProcess2"/>
    <dgm:cxn modelId="{80CD82CA-DF03-4D90-A7DB-A8D2F721D19D}" type="presParOf" srcId="{2887524B-29CF-4F31-AB84-1DDBDEA75EED}" destId="{26D93B42-7ECA-492A-ACC2-8399A3CD0874}" srcOrd="1" destOrd="0" presId="urn:microsoft.com/office/officeart/2005/8/layout/lProcess2"/>
    <dgm:cxn modelId="{5AABD9FA-93B6-4C5C-B3FC-E6F5D64F0D3E}" type="presParOf" srcId="{2887524B-29CF-4F31-AB84-1DDBDEA75EED}" destId="{13F38022-C5E9-4C48-A27E-35014ECFFD04}" srcOrd="2" destOrd="0" presId="urn:microsoft.com/office/officeart/2005/8/layout/lProcess2"/>
    <dgm:cxn modelId="{70ACBBD4-542B-4CA6-9423-D48EA9030748}" type="presParOf" srcId="{13F38022-C5E9-4C48-A27E-35014ECFFD04}" destId="{806AF087-8B9C-4560-A7E2-1995DA3EAD4D}" srcOrd="0" destOrd="0" presId="urn:microsoft.com/office/officeart/2005/8/layout/lProcess2"/>
    <dgm:cxn modelId="{A1AAC583-162D-4CE8-BB41-0BB3707CBDB1}" type="presParOf" srcId="{806AF087-8B9C-4560-A7E2-1995DA3EAD4D}" destId="{E8CEFBF3-3640-4BE7-9C9B-70D08DBCB43D}" srcOrd="0" destOrd="0" presId="urn:microsoft.com/office/officeart/2005/8/layout/lProcess2"/>
    <dgm:cxn modelId="{C512DEE9-C363-459E-939B-03FB0CE3033C}" type="presParOf" srcId="{806AF087-8B9C-4560-A7E2-1995DA3EAD4D}" destId="{A243EFEE-C2B0-4CBF-B29D-C47FB2D557D7}" srcOrd="1" destOrd="0" presId="urn:microsoft.com/office/officeart/2005/8/layout/lProcess2"/>
    <dgm:cxn modelId="{C68B31DC-0D31-4F12-BFA5-43B0229F77EA}" type="presParOf" srcId="{806AF087-8B9C-4560-A7E2-1995DA3EAD4D}" destId="{19B78FDD-20BE-4D0C-BDC3-62EB100B944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9023B84B-4272-4887-996A-DF1E0F5BEA8A}">
      <dgm:prSet/>
      <dgm:spPr/>
      <dgm:t>
        <a:bodyPr/>
        <a:lstStyle/>
        <a:p>
          <a:r>
            <a:rPr lang="en-US" b="0" i="0" dirty="0"/>
            <a:t>Reliance on Short-term Cash Flow Debt</a:t>
          </a:r>
          <a:endParaRPr lang="en-US" dirty="0"/>
        </a:p>
      </dgm:t>
    </dgm:pt>
    <dgm:pt modelId="{72D88D9A-C23F-43CB-A83D-053E7CB84A64}" type="parTrans" cxnId="{4ED78C08-8326-4FFB-8F98-DFCB7026F0CC}">
      <dgm:prSet/>
      <dgm:spPr/>
      <dgm:t>
        <a:bodyPr/>
        <a:lstStyle/>
        <a:p>
          <a:endParaRPr lang="en-US"/>
        </a:p>
      </dgm:t>
    </dgm:pt>
    <dgm:pt modelId="{83616F92-7F54-46EE-AB51-9078105DC525}" type="sibTrans" cxnId="{4ED78C08-8326-4FFB-8F98-DFCB7026F0CC}">
      <dgm:prSet/>
      <dgm:spPr/>
      <dgm:t>
        <a:bodyPr/>
        <a:lstStyle/>
        <a:p>
          <a:endParaRPr lang="en-US"/>
        </a:p>
      </dgm:t>
    </dgm:pt>
    <dgm:pt modelId="{25B2EF74-E88F-49E5-AA5B-D26A4E3FFD93}">
      <dgm:prSet/>
      <dgm:spPr/>
      <dgm:t>
        <a:bodyPr/>
        <a:lstStyle/>
        <a:p>
          <a:r>
            <a:rPr lang="en-US" dirty="0"/>
            <a:t>Change in total borrowing (RANS &amp; TANS) from 2018 to 2019</a:t>
          </a:r>
        </a:p>
      </dgm:t>
    </dgm:pt>
    <dgm:pt modelId="{07EF38C6-F521-4BBE-B24B-2D803582CC24}" type="parTrans" cxnId="{0609CD59-85AE-4EB9-A56E-2D7F063481D6}">
      <dgm:prSet/>
      <dgm:spPr/>
      <dgm:t>
        <a:bodyPr/>
        <a:lstStyle/>
        <a:p>
          <a:endParaRPr lang="en-US"/>
        </a:p>
      </dgm:t>
    </dgm:pt>
    <dgm:pt modelId="{EE00DAB1-5FCD-4BC4-99B2-CAF9317424A8}" type="sibTrans" cxnId="{0609CD59-85AE-4EB9-A56E-2D7F063481D6}">
      <dgm:prSet/>
      <dgm:spPr/>
      <dgm:t>
        <a:bodyPr/>
        <a:lstStyle/>
        <a:p>
          <a:endParaRPr lang="en-US"/>
        </a:p>
      </dgm:t>
    </dgm:pt>
    <dgm:pt modelId="{7E843713-4837-4278-8670-1A3AAE903CAD}">
      <dgm:prSet/>
      <dgm:spPr/>
      <dgm:t>
        <a:bodyPr/>
        <a:lstStyle/>
        <a:p>
          <a:r>
            <a:rPr lang="en-US" dirty="0"/>
            <a:t>0 points out of 10 point maximum</a:t>
          </a:r>
        </a:p>
      </dgm:t>
    </dgm:pt>
    <dgm:pt modelId="{507F7716-96B8-48E3-9BBF-877A86BBDDCD}" type="parTrans" cxnId="{F6255600-326E-40B4-9E21-78BB2CB65DF9}">
      <dgm:prSet/>
      <dgm:spPr/>
      <dgm:t>
        <a:bodyPr/>
        <a:lstStyle/>
        <a:p>
          <a:endParaRPr lang="en-US"/>
        </a:p>
      </dgm:t>
    </dgm:pt>
    <dgm:pt modelId="{994CD54E-1CF6-4C23-8237-7DCAD3F715CB}" type="sibTrans" cxnId="{F6255600-326E-40B4-9E21-78BB2CB65DF9}">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717785B6-705A-469B-911A-3F546AAB644D}" type="pres">
      <dgm:prSet presAssocID="{9023B84B-4272-4887-996A-DF1E0F5BEA8A}" presName="compNode" presStyleCnt="0"/>
      <dgm:spPr/>
    </dgm:pt>
    <dgm:pt modelId="{29F7E736-017D-4F0D-9255-1F6EEB134D7E}" type="pres">
      <dgm:prSet presAssocID="{9023B84B-4272-4887-996A-DF1E0F5BEA8A}" presName="aNode" presStyleLbl="bgShp" presStyleIdx="0" presStyleCnt="1" custLinFactNeighborX="1287" custLinFactNeighborY="-356"/>
      <dgm:spPr/>
    </dgm:pt>
    <dgm:pt modelId="{777E371D-7821-40D2-8AFD-B8818D27C092}" type="pres">
      <dgm:prSet presAssocID="{9023B84B-4272-4887-996A-DF1E0F5BEA8A}" presName="textNode" presStyleLbl="bgShp" presStyleIdx="0" presStyleCnt="1"/>
      <dgm:spPr/>
    </dgm:pt>
    <dgm:pt modelId="{08079AC5-E87A-46E7-85A4-606B3D1E662E}" type="pres">
      <dgm:prSet presAssocID="{9023B84B-4272-4887-996A-DF1E0F5BEA8A}" presName="compChildNode" presStyleCnt="0"/>
      <dgm:spPr/>
    </dgm:pt>
    <dgm:pt modelId="{D5DD235A-936F-4A86-8CFF-5D099DF4DE73}" type="pres">
      <dgm:prSet presAssocID="{9023B84B-4272-4887-996A-DF1E0F5BEA8A}" presName="theInnerList" presStyleCnt="0"/>
      <dgm:spPr/>
    </dgm:pt>
    <dgm:pt modelId="{99540D7E-0DF6-4511-94CE-F5EFCC8E4D0D}" type="pres">
      <dgm:prSet presAssocID="{25B2EF74-E88F-49E5-AA5B-D26A4E3FFD93}" presName="childNode" presStyleLbl="node1" presStyleIdx="0" presStyleCnt="2">
        <dgm:presLayoutVars>
          <dgm:bulletEnabled val="1"/>
        </dgm:presLayoutVars>
      </dgm:prSet>
      <dgm:spPr/>
    </dgm:pt>
    <dgm:pt modelId="{0C8DFA4C-8AD9-48A0-8C70-3E26E1CCF3A7}" type="pres">
      <dgm:prSet presAssocID="{25B2EF74-E88F-49E5-AA5B-D26A4E3FFD93}" presName="aSpace2" presStyleCnt="0"/>
      <dgm:spPr/>
    </dgm:pt>
    <dgm:pt modelId="{CCA7F1F8-AC9D-43EC-9F14-1732B97D07AB}" type="pres">
      <dgm:prSet presAssocID="{7E843713-4837-4278-8670-1A3AAE903CAD}" presName="childNode" presStyleLbl="node1" presStyleIdx="1" presStyleCnt="2">
        <dgm:presLayoutVars>
          <dgm:bulletEnabled val="1"/>
        </dgm:presLayoutVars>
      </dgm:prSet>
      <dgm:spPr/>
    </dgm:pt>
  </dgm:ptLst>
  <dgm:cxnLst>
    <dgm:cxn modelId="{F6255600-326E-40B4-9E21-78BB2CB65DF9}" srcId="{9023B84B-4272-4887-996A-DF1E0F5BEA8A}" destId="{7E843713-4837-4278-8670-1A3AAE903CAD}" srcOrd="1" destOrd="0" parTransId="{507F7716-96B8-48E3-9BBF-877A86BBDDCD}" sibTransId="{994CD54E-1CF6-4C23-8237-7DCAD3F715CB}"/>
    <dgm:cxn modelId="{4ED78C08-8326-4FFB-8F98-DFCB7026F0CC}" srcId="{4FDCDAE3-22CC-41CE-B8CC-8204DC885652}" destId="{9023B84B-4272-4887-996A-DF1E0F5BEA8A}" srcOrd="0" destOrd="0" parTransId="{72D88D9A-C23F-43CB-A83D-053E7CB84A64}" sibTransId="{83616F92-7F54-46EE-AB51-9078105DC525}"/>
    <dgm:cxn modelId="{D34B6D14-0DD5-43A7-A28A-7D7D80E7C70F}" type="presOf" srcId="{4FDCDAE3-22CC-41CE-B8CC-8204DC885652}" destId="{93AA5DC8-8064-4B27-9798-6F37E48E7EBD}" srcOrd="0" destOrd="0" presId="urn:microsoft.com/office/officeart/2005/8/layout/lProcess2"/>
    <dgm:cxn modelId="{0609CD59-85AE-4EB9-A56E-2D7F063481D6}" srcId="{9023B84B-4272-4887-996A-DF1E0F5BEA8A}" destId="{25B2EF74-E88F-49E5-AA5B-D26A4E3FFD93}" srcOrd="0" destOrd="0" parTransId="{07EF38C6-F521-4BBE-B24B-2D803582CC24}" sibTransId="{EE00DAB1-5FCD-4BC4-99B2-CAF9317424A8}"/>
    <dgm:cxn modelId="{2C261D83-72C3-4518-A251-E21B3DEDEEAD}" type="presOf" srcId="{25B2EF74-E88F-49E5-AA5B-D26A4E3FFD93}" destId="{99540D7E-0DF6-4511-94CE-F5EFCC8E4D0D}" srcOrd="0" destOrd="0" presId="urn:microsoft.com/office/officeart/2005/8/layout/lProcess2"/>
    <dgm:cxn modelId="{86D1BDA9-33CC-451F-B99C-6191E048E583}" type="presOf" srcId="{9023B84B-4272-4887-996A-DF1E0F5BEA8A}" destId="{777E371D-7821-40D2-8AFD-B8818D27C092}" srcOrd="1" destOrd="0" presId="urn:microsoft.com/office/officeart/2005/8/layout/lProcess2"/>
    <dgm:cxn modelId="{F0AA69DA-97A7-4758-B567-60F2907FE737}" type="presOf" srcId="{9023B84B-4272-4887-996A-DF1E0F5BEA8A}" destId="{29F7E736-017D-4F0D-9255-1F6EEB134D7E}" srcOrd="0" destOrd="0" presId="urn:microsoft.com/office/officeart/2005/8/layout/lProcess2"/>
    <dgm:cxn modelId="{9B1260F4-5718-4C49-A4A7-2834571B0E49}" type="presOf" srcId="{7E843713-4837-4278-8670-1A3AAE903CAD}" destId="{CCA7F1F8-AC9D-43EC-9F14-1732B97D07AB}" srcOrd="0" destOrd="0" presId="urn:microsoft.com/office/officeart/2005/8/layout/lProcess2"/>
    <dgm:cxn modelId="{78DCC343-6205-4627-A425-864B806586CA}" type="presParOf" srcId="{93AA5DC8-8064-4B27-9798-6F37E48E7EBD}" destId="{717785B6-705A-469B-911A-3F546AAB644D}" srcOrd="0" destOrd="0" presId="urn:microsoft.com/office/officeart/2005/8/layout/lProcess2"/>
    <dgm:cxn modelId="{81674DD5-F0B1-4B18-929A-B8013028EDA1}" type="presParOf" srcId="{717785B6-705A-469B-911A-3F546AAB644D}" destId="{29F7E736-017D-4F0D-9255-1F6EEB134D7E}" srcOrd="0" destOrd="0" presId="urn:microsoft.com/office/officeart/2005/8/layout/lProcess2"/>
    <dgm:cxn modelId="{CC99FEBB-1460-4B37-9E77-083860577912}" type="presParOf" srcId="{717785B6-705A-469B-911A-3F546AAB644D}" destId="{777E371D-7821-40D2-8AFD-B8818D27C092}" srcOrd="1" destOrd="0" presId="urn:microsoft.com/office/officeart/2005/8/layout/lProcess2"/>
    <dgm:cxn modelId="{002C51FA-4990-41CD-B2F5-CA2A25A65BA0}" type="presParOf" srcId="{717785B6-705A-469B-911A-3F546AAB644D}" destId="{08079AC5-E87A-46E7-85A4-606B3D1E662E}" srcOrd="2" destOrd="0" presId="urn:microsoft.com/office/officeart/2005/8/layout/lProcess2"/>
    <dgm:cxn modelId="{61282B5C-51D0-414F-B835-EB497572AE9F}" type="presParOf" srcId="{08079AC5-E87A-46E7-85A4-606B3D1E662E}" destId="{D5DD235A-936F-4A86-8CFF-5D099DF4DE73}" srcOrd="0" destOrd="0" presId="urn:microsoft.com/office/officeart/2005/8/layout/lProcess2"/>
    <dgm:cxn modelId="{F3F985C3-1BD0-4566-ACA9-88D5D30C56E4}" type="presParOf" srcId="{D5DD235A-936F-4A86-8CFF-5D099DF4DE73}" destId="{99540D7E-0DF6-4511-94CE-F5EFCC8E4D0D}" srcOrd="0" destOrd="0" presId="urn:microsoft.com/office/officeart/2005/8/layout/lProcess2"/>
    <dgm:cxn modelId="{50E03A3D-026F-4FC4-95EA-B5A97363E03D}" type="presParOf" srcId="{D5DD235A-936F-4A86-8CFF-5D099DF4DE73}" destId="{0C8DFA4C-8AD9-48A0-8C70-3E26E1CCF3A7}" srcOrd="1" destOrd="0" presId="urn:microsoft.com/office/officeart/2005/8/layout/lProcess2"/>
    <dgm:cxn modelId="{27469FC6-4458-4939-83A3-FB933E6B1FE4}" type="presParOf" srcId="{D5DD235A-936F-4A86-8CFF-5D099DF4DE73}" destId="{CCA7F1F8-AC9D-43EC-9F14-1732B97D07A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30AF6-C478-43BC-B803-A544711BE9B0}">
      <dsp:nvSpPr>
        <dsp:cNvPr id="0" name=""/>
        <dsp:cNvSpPr/>
      </dsp:nvSpPr>
      <dsp:spPr>
        <a:xfrm>
          <a:off x="0" y="542924"/>
          <a:ext cx="1976437" cy="118586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Office of State Comptroller</a:t>
          </a:r>
          <a:endParaRPr lang="en-US" sz="2300" kern="1200" dirty="0"/>
        </a:p>
      </dsp:txBody>
      <dsp:txXfrm>
        <a:off x="0" y="542924"/>
        <a:ext cx="1976437" cy="1185862"/>
      </dsp:txXfrm>
    </dsp:sp>
    <dsp:sp modelId="{3F6C7E6C-90D5-47E7-88F8-2991F8F4E2C8}">
      <dsp:nvSpPr>
        <dsp:cNvPr id="0" name=""/>
        <dsp:cNvSpPr/>
      </dsp:nvSpPr>
      <dsp:spPr>
        <a:xfrm>
          <a:off x="2174081" y="542924"/>
          <a:ext cx="1976437" cy="118586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Budgetary Solvency Perspective</a:t>
          </a:r>
        </a:p>
      </dsp:txBody>
      <dsp:txXfrm>
        <a:off x="2174081" y="542924"/>
        <a:ext cx="1976437" cy="1185862"/>
      </dsp:txXfrm>
    </dsp:sp>
    <dsp:sp modelId="{64F037CC-490A-4342-8E34-929F92A16B5D}">
      <dsp:nvSpPr>
        <dsp:cNvPr id="0" name=""/>
        <dsp:cNvSpPr/>
      </dsp:nvSpPr>
      <dsp:spPr>
        <a:xfrm>
          <a:off x="4348162" y="542924"/>
          <a:ext cx="1976437" cy="118586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Based on a 100-point scale</a:t>
          </a:r>
          <a:endParaRPr lang="en-US" sz="2300" kern="1200" dirty="0"/>
        </a:p>
      </dsp:txBody>
      <dsp:txXfrm>
        <a:off x="4348162" y="542924"/>
        <a:ext cx="1976437" cy="118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62D6-8AAF-4442-9275-CF4D71379F96}">
      <dsp:nvSpPr>
        <dsp:cNvPr id="0" name=""/>
        <dsp:cNvSpPr/>
      </dsp:nvSpPr>
      <dsp:spPr>
        <a:xfrm>
          <a:off x="0" y="0"/>
          <a:ext cx="4572000" cy="1010880"/>
        </a:xfrm>
        <a:prstGeom prst="roundRect">
          <a:avLst/>
        </a:prstGeom>
        <a:solidFill>
          <a:schemeClr val="accent6"/>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mn-lt"/>
              <a:ea typeface="+mn-ea"/>
              <a:cs typeface="+mn-cs"/>
            </a:rPr>
            <a:t>Harpursville Classification:        No Designation</a:t>
          </a:r>
        </a:p>
      </dsp:txBody>
      <dsp:txXfrm>
        <a:off x="49347" y="49347"/>
        <a:ext cx="4473306" cy="912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62D6-8AAF-4442-9275-CF4D71379F96}">
      <dsp:nvSpPr>
        <dsp:cNvPr id="0" name=""/>
        <dsp:cNvSpPr/>
      </dsp:nvSpPr>
      <dsp:spPr>
        <a:xfrm>
          <a:off x="0" y="0"/>
          <a:ext cx="4572000" cy="1199303"/>
        </a:xfrm>
        <a:prstGeom prst="roundRect">
          <a:avLst/>
        </a:prstGeom>
        <a:solidFill>
          <a:schemeClr val="accent6"/>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mn-lt"/>
              <a:ea typeface="+mn-ea"/>
              <a:cs typeface="+mn-cs"/>
            </a:rPr>
            <a:t>Harpursville Projected Classification:        </a:t>
          </a:r>
        </a:p>
        <a:p>
          <a:pPr marL="0" lvl="0" indent="0" algn="ctr" defTabSz="1066800">
            <a:lnSpc>
              <a:spcPct val="90000"/>
            </a:lnSpc>
            <a:spcBef>
              <a:spcPct val="0"/>
            </a:spcBef>
            <a:spcAft>
              <a:spcPct val="35000"/>
            </a:spcAft>
            <a:buNone/>
          </a:pPr>
          <a:r>
            <a:rPr lang="en-US" sz="2400" b="1" kern="1200" dirty="0">
              <a:solidFill>
                <a:srgbClr val="002060"/>
              </a:solidFill>
              <a:latin typeface="+mn-lt"/>
              <a:ea typeface="+mn-ea"/>
              <a:cs typeface="+mn-cs"/>
            </a:rPr>
            <a:t>No Designation</a:t>
          </a:r>
        </a:p>
      </dsp:txBody>
      <dsp:txXfrm>
        <a:off x="58545" y="58545"/>
        <a:ext cx="4454910" cy="10822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8799F-FD6D-4E41-8C82-75ED8D2CFBEE}">
      <dsp:nvSpPr>
        <dsp:cNvPr id="0" name=""/>
        <dsp:cNvSpPr/>
      </dsp:nvSpPr>
      <dsp:spPr>
        <a:xfrm>
          <a:off x="0" y="1329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Poverty</a:t>
          </a:r>
        </a:p>
      </dsp:txBody>
      <dsp:txXfrm>
        <a:off x="28100" y="41392"/>
        <a:ext cx="5049200" cy="519439"/>
      </dsp:txXfrm>
    </dsp:sp>
    <dsp:sp modelId="{CBE15107-9BF6-E740-B616-4481F39916F8}">
      <dsp:nvSpPr>
        <dsp:cNvPr id="0" name=""/>
        <dsp:cNvSpPr/>
      </dsp:nvSpPr>
      <dsp:spPr>
        <a:xfrm>
          <a:off x="0" y="65805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Class Size</a:t>
          </a:r>
        </a:p>
      </dsp:txBody>
      <dsp:txXfrm>
        <a:off x="28100" y="686152"/>
        <a:ext cx="5049200" cy="519439"/>
      </dsp:txXfrm>
    </dsp:sp>
    <dsp:sp modelId="{0B31B62B-1BD2-FA4E-ADBF-A6354F2D358E}">
      <dsp:nvSpPr>
        <dsp:cNvPr id="0" name=""/>
        <dsp:cNvSpPr/>
      </dsp:nvSpPr>
      <dsp:spPr>
        <a:xfrm>
          <a:off x="0" y="130281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Teacher Turnover</a:t>
          </a:r>
        </a:p>
      </dsp:txBody>
      <dsp:txXfrm>
        <a:off x="28100" y="1330912"/>
        <a:ext cx="5049200" cy="519439"/>
      </dsp:txXfrm>
    </dsp:sp>
    <dsp:sp modelId="{B3F50D93-D5D0-4035-A0F9-1F4C615C916F}">
      <dsp:nvSpPr>
        <dsp:cNvPr id="0" name=""/>
        <dsp:cNvSpPr/>
      </dsp:nvSpPr>
      <dsp:spPr>
        <a:xfrm>
          <a:off x="0" y="194757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Tax Base</a:t>
          </a:r>
        </a:p>
      </dsp:txBody>
      <dsp:txXfrm>
        <a:off x="28100" y="1975672"/>
        <a:ext cx="5049200" cy="519439"/>
      </dsp:txXfrm>
    </dsp:sp>
    <dsp:sp modelId="{BCABC628-24F1-4F29-BBD8-3B1B1A4DEA24}">
      <dsp:nvSpPr>
        <dsp:cNvPr id="0" name=""/>
        <dsp:cNvSpPr/>
      </dsp:nvSpPr>
      <dsp:spPr>
        <a:xfrm>
          <a:off x="0" y="259233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Budget Support</a:t>
          </a:r>
        </a:p>
      </dsp:txBody>
      <dsp:txXfrm>
        <a:off x="28100" y="2620432"/>
        <a:ext cx="5049200" cy="519439"/>
      </dsp:txXfrm>
    </dsp:sp>
    <dsp:sp modelId="{67DF15FB-6395-44D3-B408-F311A8A817F6}">
      <dsp:nvSpPr>
        <dsp:cNvPr id="0" name=""/>
        <dsp:cNvSpPr/>
      </dsp:nvSpPr>
      <dsp:spPr>
        <a:xfrm>
          <a:off x="0" y="323709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English Language Learners</a:t>
          </a:r>
        </a:p>
      </dsp:txBody>
      <dsp:txXfrm>
        <a:off x="28100" y="3265192"/>
        <a:ext cx="5049200" cy="519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FA8D-3650-0649-B1DF-5EFDD9550A1B}">
      <dsp:nvSpPr>
        <dsp:cNvPr id="0" name=""/>
        <dsp:cNvSpPr/>
      </dsp:nvSpPr>
      <dsp:spPr>
        <a:xfrm>
          <a:off x="1098546" y="2657"/>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Significant Environmental Stress</a:t>
          </a:r>
        </a:p>
      </dsp:txBody>
      <dsp:txXfrm>
        <a:off x="1530753" y="2657"/>
        <a:ext cx="1296621" cy="864413"/>
      </dsp:txXfrm>
    </dsp:sp>
    <dsp:sp modelId="{8C437A31-CD6F-0A45-800C-48A318D6AAAD}">
      <dsp:nvSpPr>
        <dsp:cNvPr id="0" name=""/>
        <dsp:cNvSpPr/>
      </dsp:nvSpPr>
      <dsp:spPr>
        <a:xfrm>
          <a:off x="2978646" y="76132"/>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60%</a:t>
          </a:r>
        </a:p>
      </dsp:txBody>
      <dsp:txXfrm>
        <a:off x="3337378" y="76132"/>
        <a:ext cx="1076195" cy="717463"/>
      </dsp:txXfrm>
    </dsp:sp>
    <dsp:sp modelId="{9A43AE16-0F8D-1148-BBC6-A313699977DC}">
      <dsp:nvSpPr>
        <dsp:cNvPr id="0" name=""/>
        <dsp:cNvSpPr/>
      </dsp:nvSpPr>
      <dsp:spPr>
        <a:xfrm>
          <a:off x="4521193" y="76132"/>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100%</a:t>
          </a:r>
        </a:p>
      </dsp:txBody>
      <dsp:txXfrm>
        <a:off x="4879925" y="76132"/>
        <a:ext cx="1076195" cy="717463"/>
      </dsp:txXfrm>
    </dsp:sp>
    <dsp:sp modelId="{A69EF788-3250-B946-90BC-7976BED8FF74}">
      <dsp:nvSpPr>
        <dsp:cNvPr id="0" name=""/>
        <dsp:cNvSpPr/>
      </dsp:nvSpPr>
      <dsp:spPr>
        <a:xfrm>
          <a:off x="1098546" y="988089"/>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Moderate Environmental Stress</a:t>
          </a:r>
        </a:p>
      </dsp:txBody>
      <dsp:txXfrm>
        <a:off x="1530753" y="988089"/>
        <a:ext cx="1296621" cy="864413"/>
      </dsp:txXfrm>
    </dsp:sp>
    <dsp:sp modelId="{574D388A-7121-4A4B-91D5-A98D4564FD1F}">
      <dsp:nvSpPr>
        <dsp:cNvPr id="0" name=""/>
        <dsp:cNvSpPr/>
      </dsp:nvSpPr>
      <dsp:spPr>
        <a:xfrm>
          <a:off x="2978646" y="1061564"/>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45%</a:t>
          </a:r>
        </a:p>
      </dsp:txBody>
      <dsp:txXfrm>
        <a:off x="3337378" y="1061564"/>
        <a:ext cx="1076195" cy="717463"/>
      </dsp:txXfrm>
    </dsp:sp>
    <dsp:sp modelId="{EC59D9EC-D45C-6D4C-B889-4EDDDA81A2C9}">
      <dsp:nvSpPr>
        <dsp:cNvPr id="0" name=""/>
        <dsp:cNvSpPr/>
      </dsp:nvSpPr>
      <dsp:spPr>
        <a:xfrm>
          <a:off x="4521193" y="1061564"/>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59.9%</a:t>
          </a:r>
        </a:p>
      </dsp:txBody>
      <dsp:txXfrm>
        <a:off x="4879925" y="1061564"/>
        <a:ext cx="1076195" cy="717463"/>
      </dsp:txXfrm>
    </dsp:sp>
    <dsp:sp modelId="{E73154C9-A213-1145-B0E3-43C171EB0D38}">
      <dsp:nvSpPr>
        <dsp:cNvPr id="0" name=""/>
        <dsp:cNvSpPr/>
      </dsp:nvSpPr>
      <dsp:spPr>
        <a:xfrm>
          <a:off x="1098546" y="1973521"/>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Susceptible Environmental Stress</a:t>
          </a:r>
        </a:p>
      </dsp:txBody>
      <dsp:txXfrm>
        <a:off x="1530753" y="1973521"/>
        <a:ext cx="1296621" cy="864413"/>
      </dsp:txXfrm>
    </dsp:sp>
    <dsp:sp modelId="{9984C715-4428-1B40-9728-FB9CA57A580C}">
      <dsp:nvSpPr>
        <dsp:cNvPr id="0" name=""/>
        <dsp:cNvSpPr/>
      </dsp:nvSpPr>
      <dsp:spPr>
        <a:xfrm>
          <a:off x="2978646" y="2046996"/>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30%</a:t>
          </a:r>
        </a:p>
      </dsp:txBody>
      <dsp:txXfrm>
        <a:off x="3337378" y="2046996"/>
        <a:ext cx="1076195" cy="717463"/>
      </dsp:txXfrm>
    </dsp:sp>
    <dsp:sp modelId="{E63FBBFD-5CC7-5049-891E-7754D5A34CF8}">
      <dsp:nvSpPr>
        <dsp:cNvPr id="0" name=""/>
        <dsp:cNvSpPr/>
      </dsp:nvSpPr>
      <dsp:spPr>
        <a:xfrm>
          <a:off x="4521193" y="2046996"/>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44.9%</a:t>
          </a:r>
        </a:p>
      </dsp:txBody>
      <dsp:txXfrm>
        <a:off x="4879925" y="2046996"/>
        <a:ext cx="1076195" cy="717463"/>
      </dsp:txXfrm>
    </dsp:sp>
    <dsp:sp modelId="{F7BB5620-65F5-AD4D-8D90-AC722C324354}">
      <dsp:nvSpPr>
        <dsp:cNvPr id="0" name=""/>
        <dsp:cNvSpPr/>
      </dsp:nvSpPr>
      <dsp:spPr>
        <a:xfrm>
          <a:off x="1098546" y="2958953"/>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No designation</a:t>
          </a:r>
        </a:p>
      </dsp:txBody>
      <dsp:txXfrm>
        <a:off x="1530753" y="2958953"/>
        <a:ext cx="1296621" cy="864413"/>
      </dsp:txXfrm>
    </dsp:sp>
    <dsp:sp modelId="{E34A1122-9711-6C4E-B23E-5E15FCDFB402}">
      <dsp:nvSpPr>
        <dsp:cNvPr id="0" name=""/>
        <dsp:cNvSpPr/>
      </dsp:nvSpPr>
      <dsp:spPr>
        <a:xfrm>
          <a:off x="2978646" y="3032428"/>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0%</a:t>
          </a:r>
        </a:p>
      </dsp:txBody>
      <dsp:txXfrm>
        <a:off x="3337378" y="3032428"/>
        <a:ext cx="1076195" cy="717463"/>
      </dsp:txXfrm>
    </dsp:sp>
    <dsp:sp modelId="{8629961A-D614-AE47-A940-90F5EF718B9F}">
      <dsp:nvSpPr>
        <dsp:cNvPr id="0" name=""/>
        <dsp:cNvSpPr/>
      </dsp:nvSpPr>
      <dsp:spPr>
        <a:xfrm>
          <a:off x="4521193" y="3032428"/>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29.9%</a:t>
          </a:r>
        </a:p>
      </dsp:txBody>
      <dsp:txXfrm>
        <a:off x="4879925" y="3032428"/>
        <a:ext cx="1076195" cy="7174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3203" y="0"/>
          <a:ext cx="3081634" cy="2667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2019</a:t>
          </a:r>
        </a:p>
      </dsp:txBody>
      <dsp:txXfrm>
        <a:off x="3203" y="0"/>
        <a:ext cx="3081634" cy="800100"/>
      </dsp:txXfrm>
    </dsp:sp>
    <dsp:sp modelId="{D0BBACD1-AAD1-8243-81A0-F3BD7488F4A0}">
      <dsp:nvSpPr>
        <dsp:cNvPr id="0" name=""/>
        <dsp:cNvSpPr/>
      </dsp:nvSpPr>
      <dsp:spPr>
        <a:xfrm>
          <a:off x="311366" y="800881"/>
          <a:ext cx="2465307" cy="80413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t>68%</a:t>
          </a:r>
        </a:p>
      </dsp:txBody>
      <dsp:txXfrm>
        <a:off x="334918" y="824433"/>
        <a:ext cx="2418203" cy="757032"/>
      </dsp:txXfrm>
    </dsp:sp>
    <dsp:sp modelId="{8D2513D6-C562-7440-8C61-D56DB4D76374}">
      <dsp:nvSpPr>
        <dsp:cNvPr id="0" name=""/>
        <dsp:cNvSpPr/>
      </dsp:nvSpPr>
      <dsp:spPr>
        <a:xfrm>
          <a:off x="311366" y="1728731"/>
          <a:ext cx="2465307" cy="80413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t>16.67 points</a:t>
          </a:r>
        </a:p>
      </dsp:txBody>
      <dsp:txXfrm>
        <a:off x="334918" y="1752283"/>
        <a:ext cx="2418203" cy="757032"/>
      </dsp:txXfrm>
    </dsp:sp>
    <dsp:sp modelId="{F13F200B-5B0A-A242-B5DA-0A96497D105D}">
      <dsp:nvSpPr>
        <dsp:cNvPr id="0" name=""/>
        <dsp:cNvSpPr/>
      </dsp:nvSpPr>
      <dsp:spPr>
        <a:xfrm>
          <a:off x="3315960" y="0"/>
          <a:ext cx="3081634" cy="2667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3315960" y="0"/>
        <a:ext cx="3081634" cy="800100"/>
      </dsp:txXfrm>
    </dsp:sp>
    <dsp:sp modelId="{3C548FA0-A8D4-A34D-8241-73889DB9E7F3}">
      <dsp:nvSpPr>
        <dsp:cNvPr id="0" name=""/>
        <dsp:cNvSpPr/>
      </dsp:nvSpPr>
      <dsp:spPr>
        <a:xfrm>
          <a:off x="3624124" y="800881"/>
          <a:ext cx="2465307" cy="80413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chemeClr val="tx1">
                  <a:lumMod val="50000"/>
                </a:schemeClr>
              </a:solidFill>
            </a:rPr>
            <a:t>66%</a:t>
          </a:r>
        </a:p>
      </dsp:txBody>
      <dsp:txXfrm>
        <a:off x="3647676" y="824433"/>
        <a:ext cx="2418203" cy="757032"/>
      </dsp:txXfrm>
    </dsp:sp>
    <dsp:sp modelId="{019246E0-2CB7-AB40-956D-5C15B10A5E3C}">
      <dsp:nvSpPr>
        <dsp:cNvPr id="0" name=""/>
        <dsp:cNvSpPr/>
      </dsp:nvSpPr>
      <dsp:spPr>
        <a:xfrm>
          <a:off x="3624124" y="1728731"/>
          <a:ext cx="2465307" cy="80413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chemeClr val="tx1">
                  <a:lumMod val="50000"/>
                </a:schemeClr>
              </a:solidFill>
            </a:rPr>
            <a:t>16.67 points</a:t>
          </a:r>
        </a:p>
      </dsp:txBody>
      <dsp:txXfrm>
        <a:off x="3647676" y="1752283"/>
        <a:ext cx="2418203" cy="7570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3241" y="0"/>
          <a:ext cx="3118321"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2019</a:t>
          </a:r>
        </a:p>
      </dsp:txBody>
      <dsp:txXfrm>
        <a:off x="3241" y="0"/>
        <a:ext cx="3118321" cy="822960"/>
      </dsp:txXfrm>
    </dsp:sp>
    <dsp:sp modelId="{D0BBACD1-AAD1-8243-81A0-F3BD7488F4A0}">
      <dsp:nvSpPr>
        <dsp:cNvPr id="0" name=""/>
        <dsp:cNvSpPr/>
      </dsp:nvSpPr>
      <dsp:spPr>
        <a:xfrm>
          <a:off x="315073" y="823763"/>
          <a:ext cx="2494657"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17</a:t>
          </a:r>
        </a:p>
      </dsp:txBody>
      <dsp:txXfrm>
        <a:off x="339298" y="847988"/>
        <a:ext cx="2446207" cy="778662"/>
      </dsp:txXfrm>
    </dsp:sp>
    <dsp:sp modelId="{8D2513D6-C562-7440-8C61-D56DB4D76374}">
      <dsp:nvSpPr>
        <dsp:cNvPr id="0" name=""/>
        <dsp:cNvSpPr/>
      </dsp:nvSpPr>
      <dsp:spPr>
        <a:xfrm>
          <a:off x="315073" y="1778124"/>
          <a:ext cx="2494657"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0 points</a:t>
          </a:r>
        </a:p>
      </dsp:txBody>
      <dsp:txXfrm>
        <a:off x="339298" y="1802349"/>
        <a:ext cx="2446207" cy="778662"/>
      </dsp:txXfrm>
    </dsp:sp>
    <dsp:sp modelId="{F13F200B-5B0A-A242-B5DA-0A96497D105D}">
      <dsp:nvSpPr>
        <dsp:cNvPr id="0" name=""/>
        <dsp:cNvSpPr/>
      </dsp:nvSpPr>
      <dsp:spPr>
        <a:xfrm>
          <a:off x="3355437" y="0"/>
          <a:ext cx="3118321"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3355437" y="0"/>
        <a:ext cx="3118321" cy="822960"/>
      </dsp:txXfrm>
    </dsp:sp>
    <dsp:sp modelId="{3C548FA0-A8D4-A34D-8241-73889DB9E7F3}">
      <dsp:nvSpPr>
        <dsp:cNvPr id="0" name=""/>
        <dsp:cNvSpPr/>
      </dsp:nvSpPr>
      <dsp:spPr>
        <a:xfrm>
          <a:off x="3667269" y="823763"/>
          <a:ext cx="2494657"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solidFill>
                <a:schemeClr val="tx1">
                  <a:lumMod val="50000"/>
                </a:schemeClr>
              </a:solidFill>
            </a:rPr>
            <a:t>16</a:t>
          </a:r>
        </a:p>
      </dsp:txBody>
      <dsp:txXfrm>
        <a:off x="3691494" y="847988"/>
        <a:ext cx="2446207" cy="778662"/>
      </dsp:txXfrm>
    </dsp:sp>
    <dsp:sp modelId="{019246E0-2CB7-AB40-956D-5C15B10A5E3C}">
      <dsp:nvSpPr>
        <dsp:cNvPr id="0" name=""/>
        <dsp:cNvSpPr/>
      </dsp:nvSpPr>
      <dsp:spPr>
        <a:xfrm>
          <a:off x="3667269" y="1778124"/>
          <a:ext cx="2494657"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solidFill>
                <a:schemeClr val="tx1">
                  <a:lumMod val="50000"/>
                </a:schemeClr>
              </a:solidFill>
            </a:rPr>
            <a:t>0 points</a:t>
          </a:r>
        </a:p>
      </dsp:txBody>
      <dsp:txXfrm>
        <a:off x="3691494" y="1802349"/>
        <a:ext cx="2446207" cy="7786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3203" y="0"/>
          <a:ext cx="3081635"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2019</a:t>
          </a:r>
        </a:p>
      </dsp:txBody>
      <dsp:txXfrm>
        <a:off x="3203" y="0"/>
        <a:ext cx="3081635" cy="822960"/>
      </dsp:txXfrm>
    </dsp:sp>
    <dsp:sp modelId="{D0BBACD1-AAD1-8243-81A0-F3BD7488F4A0}">
      <dsp:nvSpPr>
        <dsp:cNvPr id="0" name=""/>
        <dsp:cNvSpPr/>
      </dsp:nvSpPr>
      <dsp:spPr>
        <a:xfrm>
          <a:off x="311367" y="823763"/>
          <a:ext cx="2465308"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12%</a:t>
          </a:r>
        </a:p>
      </dsp:txBody>
      <dsp:txXfrm>
        <a:off x="335592" y="847988"/>
        <a:ext cx="2416858" cy="778662"/>
      </dsp:txXfrm>
    </dsp:sp>
    <dsp:sp modelId="{8D2513D6-C562-7440-8C61-D56DB4D76374}">
      <dsp:nvSpPr>
        <dsp:cNvPr id="0" name=""/>
        <dsp:cNvSpPr/>
      </dsp:nvSpPr>
      <dsp:spPr>
        <a:xfrm>
          <a:off x="311367" y="1778124"/>
          <a:ext cx="2465308"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5 points</a:t>
          </a:r>
        </a:p>
      </dsp:txBody>
      <dsp:txXfrm>
        <a:off x="335592" y="1802349"/>
        <a:ext cx="2416858" cy="778662"/>
      </dsp:txXfrm>
    </dsp:sp>
    <dsp:sp modelId="{F13F200B-5B0A-A242-B5DA-0A96497D105D}">
      <dsp:nvSpPr>
        <dsp:cNvPr id="0" name=""/>
        <dsp:cNvSpPr/>
      </dsp:nvSpPr>
      <dsp:spPr>
        <a:xfrm>
          <a:off x="3315961" y="0"/>
          <a:ext cx="3081635"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3315961" y="0"/>
        <a:ext cx="3081635" cy="822960"/>
      </dsp:txXfrm>
    </dsp:sp>
    <dsp:sp modelId="{3C548FA0-A8D4-A34D-8241-73889DB9E7F3}">
      <dsp:nvSpPr>
        <dsp:cNvPr id="0" name=""/>
        <dsp:cNvSpPr/>
      </dsp:nvSpPr>
      <dsp:spPr>
        <a:xfrm>
          <a:off x="3624124" y="823763"/>
          <a:ext cx="2465308"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solidFill>
                <a:schemeClr val="tx1">
                  <a:lumMod val="50000"/>
                </a:schemeClr>
              </a:solidFill>
            </a:rPr>
            <a:t>11%</a:t>
          </a:r>
        </a:p>
      </dsp:txBody>
      <dsp:txXfrm>
        <a:off x="3648349" y="847988"/>
        <a:ext cx="2416858" cy="778662"/>
      </dsp:txXfrm>
    </dsp:sp>
    <dsp:sp modelId="{019246E0-2CB7-AB40-956D-5C15B10A5E3C}">
      <dsp:nvSpPr>
        <dsp:cNvPr id="0" name=""/>
        <dsp:cNvSpPr/>
      </dsp:nvSpPr>
      <dsp:spPr>
        <a:xfrm>
          <a:off x="3624124" y="1778124"/>
          <a:ext cx="2465308"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220" tIns="81915" rIns="10922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solidFill>
                <a:schemeClr val="tx1">
                  <a:lumMod val="50000"/>
                </a:schemeClr>
              </a:solidFill>
            </a:rPr>
            <a:t>5 points</a:t>
          </a:r>
        </a:p>
      </dsp:txBody>
      <dsp:txXfrm>
        <a:off x="3648349" y="1802349"/>
        <a:ext cx="2416858" cy="7786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3279" y="0"/>
          <a:ext cx="3155007"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2019</a:t>
          </a:r>
        </a:p>
      </dsp:txBody>
      <dsp:txXfrm>
        <a:off x="3279" y="0"/>
        <a:ext cx="3155007" cy="777240"/>
      </dsp:txXfrm>
    </dsp:sp>
    <dsp:sp modelId="{D0BBACD1-AAD1-8243-81A0-F3BD7488F4A0}">
      <dsp:nvSpPr>
        <dsp:cNvPr id="0" name=""/>
        <dsp:cNvSpPr/>
      </dsp:nvSpPr>
      <dsp:spPr>
        <a:xfrm>
          <a:off x="318780" y="777999"/>
          <a:ext cx="2524005"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-0.12%</a:t>
          </a:r>
        </a:p>
      </dsp:txBody>
      <dsp:txXfrm>
        <a:off x="341659" y="800878"/>
        <a:ext cx="2478247" cy="735403"/>
      </dsp:txXfrm>
    </dsp:sp>
    <dsp:sp modelId="{8D2513D6-C562-7440-8C61-D56DB4D76374}">
      <dsp:nvSpPr>
        <dsp:cNvPr id="0" name=""/>
        <dsp:cNvSpPr/>
      </dsp:nvSpPr>
      <dsp:spPr>
        <a:xfrm>
          <a:off x="318780" y="1679339"/>
          <a:ext cx="2524005"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0 points</a:t>
          </a:r>
        </a:p>
      </dsp:txBody>
      <dsp:txXfrm>
        <a:off x="341659" y="1702218"/>
        <a:ext cx="2478247" cy="735403"/>
      </dsp:txXfrm>
    </dsp:sp>
    <dsp:sp modelId="{F13F200B-5B0A-A242-B5DA-0A96497D105D}">
      <dsp:nvSpPr>
        <dsp:cNvPr id="0" name=""/>
        <dsp:cNvSpPr/>
      </dsp:nvSpPr>
      <dsp:spPr>
        <a:xfrm>
          <a:off x="3394912" y="0"/>
          <a:ext cx="3155007"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3394912" y="0"/>
        <a:ext cx="3155007" cy="777240"/>
      </dsp:txXfrm>
    </dsp:sp>
    <dsp:sp modelId="{3C548FA0-A8D4-A34D-8241-73889DB9E7F3}">
      <dsp:nvSpPr>
        <dsp:cNvPr id="0" name=""/>
        <dsp:cNvSpPr/>
      </dsp:nvSpPr>
      <dsp:spPr>
        <a:xfrm>
          <a:off x="3710413" y="777999"/>
          <a:ext cx="2524005"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solidFill>
                <a:schemeClr val="tx1">
                  <a:lumMod val="50000"/>
                </a:schemeClr>
              </a:solidFill>
            </a:rPr>
            <a:t>-0.40%</a:t>
          </a:r>
        </a:p>
      </dsp:txBody>
      <dsp:txXfrm>
        <a:off x="3733292" y="800878"/>
        <a:ext cx="2478247" cy="735403"/>
      </dsp:txXfrm>
    </dsp:sp>
    <dsp:sp modelId="{019246E0-2CB7-AB40-956D-5C15B10A5E3C}">
      <dsp:nvSpPr>
        <dsp:cNvPr id="0" name=""/>
        <dsp:cNvSpPr/>
      </dsp:nvSpPr>
      <dsp:spPr>
        <a:xfrm>
          <a:off x="3710413" y="1679339"/>
          <a:ext cx="2524005"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solidFill>
                <a:schemeClr val="tx1">
                  <a:lumMod val="50000"/>
                </a:schemeClr>
              </a:solidFill>
            </a:rPr>
            <a:t>0 points</a:t>
          </a:r>
        </a:p>
      </dsp:txBody>
      <dsp:txXfrm>
        <a:off x="3733292" y="1702218"/>
        <a:ext cx="2478247" cy="7354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3335" y="0"/>
          <a:ext cx="3208835"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2019</a:t>
          </a:r>
        </a:p>
      </dsp:txBody>
      <dsp:txXfrm>
        <a:off x="3335" y="0"/>
        <a:ext cx="3208835" cy="777240"/>
      </dsp:txXfrm>
    </dsp:sp>
    <dsp:sp modelId="{D0BBACD1-AAD1-8243-81A0-F3BD7488F4A0}">
      <dsp:nvSpPr>
        <dsp:cNvPr id="0" name=""/>
        <dsp:cNvSpPr/>
      </dsp:nvSpPr>
      <dsp:spPr>
        <a:xfrm>
          <a:off x="324219" y="777999"/>
          <a:ext cx="256706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79.65%</a:t>
          </a:r>
        </a:p>
      </dsp:txBody>
      <dsp:txXfrm>
        <a:off x="347098" y="800878"/>
        <a:ext cx="2521310" cy="735403"/>
      </dsp:txXfrm>
    </dsp:sp>
    <dsp:sp modelId="{8D2513D6-C562-7440-8C61-D56DB4D76374}">
      <dsp:nvSpPr>
        <dsp:cNvPr id="0" name=""/>
        <dsp:cNvSpPr/>
      </dsp:nvSpPr>
      <dsp:spPr>
        <a:xfrm>
          <a:off x="324219" y="1679339"/>
          <a:ext cx="256706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0 points</a:t>
          </a:r>
        </a:p>
      </dsp:txBody>
      <dsp:txXfrm>
        <a:off x="347098" y="1702218"/>
        <a:ext cx="2521310" cy="735403"/>
      </dsp:txXfrm>
    </dsp:sp>
    <dsp:sp modelId="{F13F200B-5B0A-A242-B5DA-0A96497D105D}">
      <dsp:nvSpPr>
        <dsp:cNvPr id="0" name=""/>
        <dsp:cNvSpPr/>
      </dsp:nvSpPr>
      <dsp:spPr>
        <a:xfrm>
          <a:off x="3452833" y="0"/>
          <a:ext cx="3208835"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3452833" y="0"/>
        <a:ext cx="3208835" cy="777240"/>
      </dsp:txXfrm>
    </dsp:sp>
    <dsp:sp modelId="{3C548FA0-A8D4-A34D-8241-73889DB9E7F3}">
      <dsp:nvSpPr>
        <dsp:cNvPr id="0" name=""/>
        <dsp:cNvSpPr/>
      </dsp:nvSpPr>
      <dsp:spPr>
        <a:xfrm>
          <a:off x="3773717" y="777999"/>
          <a:ext cx="256706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solidFill>
                <a:schemeClr val="tx1">
                  <a:lumMod val="50000"/>
                </a:schemeClr>
              </a:solidFill>
            </a:rPr>
            <a:t>81.10%</a:t>
          </a:r>
        </a:p>
      </dsp:txBody>
      <dsp:txXfrm>
        <a:off x="3796596" y="800878"/>
        <a:ext cx="2521310" cy="735403"/>
      </dsp:txXfrm>
    </dsp:sp>
    <dsp:sp modelId="{019246E0-2CB7-AB40-956D-5C15B10A5E3C}">
      <dsp:nvSpPr>
        <dsp:cNvPr id="0" name=""/>
        <dsp:cNvSpPr/>
      </dsp:nvSpPr>
      <dsp:spPr>
        <a:xfrm>
          <a:off x="3773717" y="1679339"/>
          <a:ext cx="256706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140" tIns="78105" rIns="10414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solidFill>
                <a:schemeClr val="tx1">
                  <a:lumMod val="50000"/>
                </a:schemeClr>
              </a:solidFill>
            </a:rPr>
            <a:t>0 points</a:t>
          </a:r>
        </a:p>
      </dsp:txBody>
      <dsp:txXfrm>
        <a:off x="3796596" y="1702218"/>
        <a:ext cx="2521310" cy="7354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3470" y="0"/>
          <a:ext cx="3338438" cy="251459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2019</a:t>
          </a:r>
        </a:p>
      </dsp:txBody>
      <dsp:txXfrm>
        <a:off x="3470" y="0"/>
        <a:ext cx="3338438" cy="754380"/>
      </dsp:txXfrm>
    </dsp:sp>
    <dsp:sp modelId="{D0BBACD1-AAD1-8243-81A0-F3BD7488F4A0}">
      <dsp:nvSpPr>
        <dsp:cNvPr id="0" name=""/>
        <dsp:cNvSpPr/>
      </dsp:nvSpPr>
      <dsp:spPr>
        <a:xfrm>
          <a:off x="337314" y="755116"/>
          <a:ext cx="2670750"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76200" rIns="101600" bIns="76200" numCol="1" spcCol="1270" anchor="ctr" anchorCtr="0">
          <a:noAutofit/>
        </a:bodyPr>
        <a:lstStyle/>
        <a:p>
          <a:pPr marL="0" lvl="0" indent="0" algn="ctr" defTabSz="1778000" rtl="0">
            <a:lnSpc>
              <a:spcPct val="90000"/>
            </a:lnSpc>
            <a:spcBef>
              <a:spcPct val="0"/>
            </a:spcBef>
            <a:spcAft>
              <a:spcPct val="35000"/>
            </a:spcAft>
            <a:buNone/>
          </a:pPr>
          <a:r>
            <a:rPr lang="en-US" sz="4000" kern="1200" dirty="0"/>
            <a:t>0%</a:t>
          </a:r>
        </a:p>
      </dsp:txBody>
      <dsp:txXfrm>
        <a:off x="359521" y="777323"/>
        <a:ext cx="2626336" cy="713772"/>
      </dsp:txXfrm>
    </dsp:sp>
    <dsp:sp modelId="{8D2513D6-C562-7440-8C61-D56DB4D76374}">
      <dsp:nvSpPr>
        <dsp:cNvPr id="0" name=""/>
        <dsp:cNvSpPr/>
      </dsp:nvSpPr>
      <dsp:spPr>
        <a:xfrm>
          <a:off x="337314" y="1629947"/>
          <a:ext cx="2670750"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76200" rIns="101600" bIns="76200" numCol="1" spcCol="1270" anchor="ctr" anchorCtr="0">
          <a:noAutofit/>
        </a:bodyPr>
        <a:lstStyle/>
        <a:p>
          <a:pPr marL="0" lvl="0" indent="0" algn="ctr" defTabSz="1778000" rtl="0">
            <a:lnSpc>
              <a:spcPct val="90000"/>
            </a:lnSpc>
            <a:spcBef>
              <a:spcPct val="0"/>
            </a:spcBef>
            <a:spcAft>
              <a:spcPct val="35000"/>
            </a:spcAft>
            <a:buNone/>
          </a:pPr>
          <a:r>
            <a:rPr lang="en-US" sz="4000" kern="1200" dirty="0"/>
            <a:t>0 points</a:t>
          </a:r>
        </a:p>
      </dsp:txBody>
      <dsp:txXfrm>
        <a:off x="359521" y="1652154"/>
        <a:ext cx="2626336" cy="713772"/>
      </dsp:txXfrm>
    </dsp:sp>
    <dsp:sp modelId="{F13F200B-5B0A-A242-B5DA-0A96497D105D}">
      <dsp:nvSpPr>
        <dsp:cNvPr id="0" name=""/>
        <dsp:cNvSpPr/>
      </dsp:nvSpPr>
      <dsp:spPr>
        <a:xfrm>
          <a:off x="3592291" y="0"/>
          <a:ext cx="3338438" cy="251459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3592291" y="0"/>
        <a:ext cx="3338438" cy="754380"/>
      </dsp:txXfrm>
    </dsp:sp>
    <dsp:sp modelId="{3C548FA0-A8D4-A34D-8241-73889DB9E7F3}">
      <dsp:nvSpPr>
        <dsp:cNvPr id="0" name=""/>
        <dsp:cNvSpPr/>
      </dsp:nvSpPr>
      <dsp:spPr>
        <a:xfrm>
          <a:off x="3926135" y="755116"/>
          <a:ext cx="2670750"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76200" rIns="101600" bIns="76200" numCol="1" spcCol="1270" anchor="ctr" anchorCtr="0">
          <a:noAutofit/>
        </a:bodyPr>
        <a:lstStyle/>
        <a:p>
          <a:pPr marL="0" lvl="0" indent="0" algn="ctr" defTabSz="1778000" rtl="0">
            <a:lnSpc>
              <a:spcPct val="90000"/>
            </a:lnSpc>
            <a:spcBef>
              <a:spcPct val="0"/>
            </a:spcBef>
            <a:spcAft>
              <a:spcPct val="35000"/>
            </a:spcAft>
            <a:buNone/>
          </a:pPr>
          <a:r>
            <a:rPr lang="en-US" sz="4000" kern="1200" dirty="0">
              <a:solidFill>
                <a:schemeClr val="tx1">
                  <a:lumMod val="50000"/>
                </a:schemeClr>
              </a:solidFill>
            </a:rPr>
            <a:t>0%</a:t>
          </a:r>
        </a:p>
      </dsp:txBody>
      <dsp:txXfrm>
        <a:off x="3948342" y="777323"/>
        <a:ext cx="2626336" cy="713772"/>
      </dsp:txXfrm>
    </dsp:sp>
    <dsp:sp modelId="{4278FB29-450E-4676-AC0A-EA9A0282D18E}">
      <dsp:nvSpPr>
        <dsp:cNvPr id="0" name=""/>
        <dsp:cNvSpPr/>
      </dsp:nvSpPr>
      <dsp:spPr>
        <a:xfrm>
          <a:off x="3926135" y="1629947"/>
          <a:ext cx="2670750"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76200" rIns="101600" bIns="76200" numCol="1" spcCol="1270" anchor="ctr" anchorCtr="0">
          <a:noAutofit/>
        </a:bodyPr>
        <a:lstStyle/>
        <a:p>
          <a:pPr marL="0" lvl="0" indent="0" algn="ctr" defTabSz="1778000" rtl="0">
            <a:lnSpc>
              <a:spcPct val="90000"/>
            </a:lnSpc>
            <a:spcBef>
              <a:spcPct val="0"/>
            </a:spcBef>
            <a:spcAft>
              <a:spcPct val="35000"/>
            </a:spcAft>
            <a:buNone/>
          </a:pPr>
          <a:r>
            <a:rPr lang="en-US" sz="4000" kern="1200">
              <a:solidFill>
                <a:schemeClr val="tx1">
                  <a:lumMod val="50000"/>
                </a:schemeClr>
              </a:solidFill>
            </a:rPr>
            <a:t>0 points</a:t>
          </a:r>
          <a:endParaRPr lang="en-US" sz="4000" kern="1200" dirty="0">
            <a:solidFill>
              <a:schemeClr val="tx1">
                <a:lumMod val="50000"/>
              </a:schemeClr>
            </a:solidFill>
          </a:endParaRPr>
        </a:p>
      </dsp:txBody>
      <dsp:txXfrm>
        <a:off x="3948342" y="1652154"/>
        <a:ext cx="2626336" cy="713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9BDB-5942-40A1-9793-6C63F9713043}">
      <dsp:nvSpPr>
        <dsp:cNvPr id="0" name=""/>
        <dsp:cNvSpPr/>
      </dsp:nvSpPr>
      <dsp:spPr>
        <a:xfrm>
          <a:off x="714"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78FF7-B108-4B7E-921A-5FD4BC82F242}">
      <dsp:nvSpPr>
        <dsp:cNvPr id="0" name=""/>
        <dsp:cNvSpPr/>
      </dsp:nvSpPr>
      <dsp:spPr>
        <a:xfrm>
          <a:off x="479345"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Financial Indicators</a:t>
          </a:r>
        </a:p>
      </dsp:txBody>
      <dsp:txXfrm>
        <a:off x="499637" y="1792484"/>
        <a:ext cx="1475081" cy="652234"/>
      </dsp:txXfrm>
    </dsp:sp>
    <dsp:sp modelId="{9D7CE222-E605-4D87-9557-375F8051A7A3}">
      <dsp:nvSpPr>
        <dsp:cNvPr id="0" name=""/>
        <dsp:cNvSpPr/>
      </dsp:nvSpPr>
      <dsp:spPr>
        <a:xfrm>
          <a:off x="2050851"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B9ACF-FBF7-4E27-B75D-027469D4095E}">
      <dsp:nvSpPr>
        <dsp:cNvPr id="0" name=""/>
        <dsp:cNvSpPr/>
      </dsp:nvSpPr>
      <dsp:spPr>
        <a:xfrm>
          <a:off x="2529482"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Fiscal Score</a:t>
          </a:r>
        </a:p>
      </dsp:txBody>
      <dsp:txXfrm>
        <a:off x="2549774" y="1792484"/>
        <a:ext cx="1475081" cy="652234"/>
      </dsp:txXfrm>
    </dsp:sp>
    <dsp:sp modelId="{653FE531-6A38-4343-B086-2C8A974368A2}">
      <dsp:nvSpPr>
        <dsp:cNvPr id="0" name=""/>
        <dsp:cNvSpPr/>
      </dsp:nvSpPr>
      <dsp:spPr>
        <a:xfrm>
          <a:off x="4100988"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A28B0-95C3-4168-9E7F-E08DDD3A6812}">
      <dsp:nvSpPr>
        <dsp:cNvPr id="0" name=""/>
        <dsp:cNvSpPr/>
      </dsp:nvSpPr>
      <dsp:spPr>
        <a:xfrm>
          <a:off x="4579620"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Designation</a:t>
          </a:r>
        </a:p>
      </dsp:txBody>
      <dsp:txXfrm>
        <a:off x="4599912" y="1792484"/>
        <a:ext cx="1475081" cy="6522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62D6-8AAF-4442-9275-CF4D71379F96}">
      <dsp:nvSpPr>
        <dsp:cNvPr id="0" name=""/>
        <dsp:cNvSpPr/>
      </dsp:nvSpPr>
      <dsp:spPr>
        <a:xfrm>
          <a:off x="0" y="0"/>
          <a:ext cx="4572000" cy="816257"/>
        </a:xfrm>
        <a:prstGeom prst="roundRect">
          <a:avLst/>
        </a:prstGeom>
        <a:solidFill>
          <a:schemeClr val="accent6"/>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mn-lt"/>
              <a:ea typeface="+mn-ea"/>
              <a:cs typeface="+mn-cs"/>
            </a:rPr>
            <a:t>Harpursville Classification:        No Designation</a:t>
          </a:r>
        </a:p>
      </dsp:txBody>
      <dsp:txXfrm>
        <a:off x="39846" y="39846"/>
        <a:ext cx="4492308" cy="736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9BDB-5942-40A1-9793-6C63F9713043}">
      <dsp:nvSpPr>
        <dsp:cNvPr id="0" name=""/>
        <dsp:cNvSpPr/>
      </dsp:nvSpPr>
      <dsp:spPr>
        <a:xfrm>
          <a:off x="714"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78FF7-B108-4B7E-921A-5FD4BC82F242}">
      <dsp:nvSpPr>
        <dsp:cNvPr id="0" name=""/>
        <dsp:cNvSpPr/>
      </dsp:nvSpPr>
      <dsp:spPr>
        <a:xfrm>
          <a:off x="479345"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 Indicators</a:t>
          </a:r>
        </a:p>
      </dsp:txBody>
      <dsp:txXfrm>
        <a:off x="499637" y="1792484"/>
        <a:ext cx="1475081" cy="652234"/>
      </dsp:txXfrm>
    </dsp:sp>
    <dsp:sp modelId="{9D7CE222-E605-4D87-9557-375F8051A7A3}">
      <dsp:nvSpPr>
        <dsp:cNvPr id="0" name=""/>
        <dsp:cNvSpPr/>
      </dsp:nvSpPr>
      <dsp:spPr>
        <a:xfrm>
          <a:off x="2050851"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B9ACF-FBF7-4E27-B75D-027469D4095E}">
      <dsp:nvSpPr>
        <dsp:cNvPr id="0" name=""/>
        <dsp:cNvSpPr/>
      </dsp:nvSpPr>
      <dsp:spPr>
        <a:xfrm>
          <a:off x="2529482"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 Score</a:t>
          </a:r>
        </a:p>
      </dsp:txBody>
      <dsp:txXfrm>
        <a:off x="2549774" y="1792484"/>
        <a:ext cx="1475081" cy="652234"/>
      </dsp:txXfrm>
    </dsp:sp>
    <dsp:sp modelId="{653FE531-6A38-4343-B086-2C8A974368A2}">
      <dsp:nvSpPr>
        <dsp:cNvPr id="0" name=""/>
        <dsp:cNvSpPr/>
      </dsp:nvSpPr>
      <dsp:spPr>
        <a:xfrm>
          <a:off x="4100988"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A28B0-95C3-4168-9E7F-E08DDD3A6812}">
      <dsp:nvSpPr>
        <dsp:cNvPr id="0" name=""/>
        <dsp:cNvSpPr/>
      </dsp:nvSpPr>
      <dsp:spPr>
        <a:xfrm>
          <a:off x="4579620"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Designation</a:t>
          </a:r>
        </a:p>
      </dsp:txBody>
      <dsp:txXfrm>
        <a:off x="4599912" y="1792484"/>
        <a:ext cx="1475081" cy="652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C2712-2630-41E0-AE22-C581DF61DBF3}">
      <dsp:nvSpPr>
        <dsp:cNvPr id="0" name=""/>
        <dsp:cNvSpPr/>
      </dsp:nvSpPr>
      <dsp:spPr>
        <a:xfrm>
          <a:off x="3180"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Fund Balance</a:t>
          </a:r>
        </a:p>
      </dsp:txBody>
      <dsp:txXfrm>
        <a:off x="3180" y="1763848"/>
        <a:ext cx="1912180" cy="649338"/>
      </dsp:txXfrm>
    </dsp:sp>
    <dsp:sp modelId="{2362C02A-C0F6-432F-AAF9-BB336C5C270D}">
      <dsp:nvSpPr>
        <dsp:cNvPr id="0" name=""/>
        <dsp:cNvSpPr/>
      </dsp:nvSpPr>
      <dsp:spPr>
        <a:xfrm>
          <a:off x="3180"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Unassigned</a:t>
          </a:r>
        </a:p>
        <a:p>
          <a:pPr marL="171450" lvl="1" indent="-171450" algn="l" defTabSz="800100">
            <a:lnSpc>
              <a:spcPct val="90000"/>
            </a:lnSpc>
            <a:spcBef>
              <a:spcPct val="0"/>
            </a:spcBef>
            <a:spcAft>
              <a:spcPct val="15000"/>
            </a:spcAft>
            <a:buChar char="•"/>
          </a:pPr>
          <a:r>
            <a:rPr lang="en-US" sz="1800" kern="1200" dirty="0">
              <a:solidFill>
                <a:schemeClr val="bg1"/>
              </a:solidFill>
            </a:rPr>
            <a:t>Total</a:t>
          </a:r>
        </a:p>
      </dsp:txBody>
      <dsp:txXfrm>
        <a:off x="3180" y="2413186"/>
        <a:ext cx="1912180" cy="1309365"/>
      </dsp:txXfrm>
    </dsp:sp>
    <dsp:sp modelId="{D291BBDD-94EB-4009-A55F-62AC7C9001DE}">
      <dsp:nvSpPr>
        <dsp:cNvPr id="0" name=""/>
        <dsp:cNvSpPr/>
      </dsp:nvSpPr>
      <dsp:spPr>
        <a:xfrm>
          <a:off x="2183066"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Operating Deficit</a:t>
          </a:r>
        </a:p>
      </dsp:txBody>
      <dsp:txXfrm>
        <a:off x="2183066" y="1763848"/>
        <a:ext cx="1912180" cy="649338"/>
      </dsp:txXfrm>
    </dsp:sp>
    <dsp:sp modelId="{967F076D-1701-46CF-8AA6-2DB94A792999}">
      <dsp:nvSpPr>
        <dsp:cNvPr id="0" name=""/>
        <dsp:cNvSpPr/>
      </dsp:nvSpPr>
      <dsp:spPr>
        <a:xfrm>
          <a:off x="2183066"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Each of the past three years</a:t>
          </a:r>
        </a:p>
      </dsp:txBody>
      <dsp:txXfrm>
        <a:off x="2183066" y="2413186"/>
        <a:ext cx="1912180" cy="1309365"/>
      </dsp:txXfrm>
    </dsp:sp>
    <dsp:sp modelId="{7D14C35D-01CC-4C10-878E-F281DAFC7E4E}">
      <dsp:nvSpPr>
        <dsp:cNvPr id="0" name=""/>
        <dsp:cNvSpPr/>
      </dsp:nvSpPr>
      <dsp:spPr>
        <a:xfrm>
          <a:off x="4362952"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Cash</a:t>
          </a:r>
        </a:p>
      </dsp:txBody>
      <dsp:txXfrm>
        <a:off x="4362952" y="1763848"/>
        <a:ext cx="1912180" cy="649338"/>
      </dsp:txXfrm>
    </dsp:sp>
    <dsp:sp modelId="{66A06DA1-0CB7-4816-A04B-3674E3540C7E}">
      <dsp:nvSpPr>
        <dsp:cNvPr id="0" name=""/>
        <dsp:cNvSpPr/>
      </dsp:nvSpPr>
      <dsp:spPr>
        <a:xfrm>
          <a:off x="4362952"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Cash Ratio</a:t>
          </a:r>
        </a:p>
        <a:p>
          <a:pPr marL="171450" lvl="1" indent="-171450" algn="l" defTabSz="800100">
            <a:lnSpc>
              <a:spcPct val="90000"/>
            </a:lnSpc>
            <a:spcBef>
              <a:spcPct val="0"/>
            </a:spcBef>
            <a:spcAft>
              <a:spcPct val="15000"/>
            </a:spcAft>
            <a:buChar char="•"/>
          </a:pPr>
          <a:r>
            <a:rPr lang="en-US" sz="1800" kern="1200" dirty="0">
              <a:solidFill>
                <a:schemeClr val="bg1"/>
              </a:solidFill>
            </a:rPr>
            <a:t>Cash % of Monthly Expenditures</a:t>
          </a:r>
        </a:p>
      </dsp:txBody>
      <dsp:txXfrm>
        <a:off x="4362952" y="2413186"/>
        <a:ext cx="1912180" cy="1309365"/>
      </dsp:txXfrm>
    </dsp:sp>
    <dsp:sp modelId="{CCC64205-04E9-4F7F-B0AB-2FD92F687C7E}">
      <dsp:nvSpPr>
        <dsp:cNvPr id="0" name=""/>
        <dsp:cNvSpPr/>
      </dsp:nvSpPr>
      <dsp:spPr>
        <a:xfrm>
          <a:off x="6542838"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Reliance on Short Term Debt</a:t>
          </a:r>
        </a:p>
      </dsp:txBody>
      <dsp:txXfrm>
        <a:off x="6542838" y="1763848"/>
        <a:ext cx="1912180" cy="649338"/>
      </dsp:txXfrm>
    </dsp:sp>
    <dsp:sp modelId="{5377AF1A-50FF-48DA-BB50-9B067C1656E1}">
      <dsp:nvSpPr>
        <dsp:cNvPr id="0" name=""/>
        <dsp:cNvSpPr/>
      </dsp:nvSpPr>
      <dsp:spPr>
        <a:xfrm>
          <a:off x="6542838"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 Change in Short-term Debt Issued</a:t>
          </a:r>
        </a:p>
      </dsp:txBody>
      <dsp:txXfrm>
        <a:off x="6542838" y="2413186"/>
        <a:ext cx="1912180" cy="1309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504C7-F046-455B-97D7-268D603DB12C}">
      <dsp:nvSpPr>
        <dsp:cNvPr id="0" name=""/>
        <dsp:cNvSpPr/>
      </dsp:nvSpPr>
      <dsp:spPr>
        <a:xfrm>
          <a:off x="324603" y="2016"/>
          <a:ext cx="1980297" cy="79211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Significant fiscal distress </a:t>
          </a:r>
        </a:p>
      </dsp:txBody>
      <dsp:txXfrm>
        <a:off x="720663" y="2016"/>
        <a:ext cx="1188178" cy="792119"/>
      </dsp:txXfrm>
    </dsp:sp>
    <dsp:sp modelId="{C10F0D21-761A-4D91-8676-A4D8D74F8895}">
      <dsp:nvSpPr>
        <dsp:cNvPr id="0" name=""/>
        <dsp:cNvSpPr/>
      </dsp:nvSpPr>
      <dsp:spPr>
        <a:xfrm>
          <a:off x="2047462" y="69346"/>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65% </a:t>
          </a:r>
        </a:p>
      </dsp:txBody>
      <dsp:txXfrm>
        <a:off x="2376191" y="69346"/>
        <a:ext cx="986189" cy="657458"/>
      </dsp:txXfrm>
    </dsp:sp>
    <dsp:sp modelId="{EF9F6369-70F2-4222-93D4-1F649B078D1E}">
      <dsp:nvSpPr>
        <dsp:cNvPr id="0" name=""/>
        <dsp:cNvSpPr/>
      </dsp:nvSpPr>
      <dsp:spPr>
        <a:xfrm>
          <a:off x="3460999" y="69346"/>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100%</a:t>
          </a:r>
        </a:p>
      </dsp:txBody>
      <dsp:txXfrm>
        <a:off x="3789728" y="69346"/>
        <a:ext cx="986189" cy="657458"/>
      </dsp:txXfrm>
    </dsp:sp>
    <dsp:sp modelId="{397C61E9-588B-4B81-8599-41B7714B354D}">
      <dsp:nvSpPr>
        <dsp:cNvPr id="0" name=""/>
        <dsp:cNvSpPr/>
      </dsp:nvSpPr>
      <dsp:spPr>
        <a:xfrm>
          <a:off x="324603" y="905032"/>
          <a:ext cx="1980297" cy="79211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Moderate fiscal distress </a:t>
          </a:r>
        </a:p>
      </dsp:txBody>
      <dsp:txXfrm>
        <a:off x="720663" y="905032"/>
        <a:ext cx="1188178" cy="792119"/>
      </dsp:txXfrm>
    </dsp:sp>
    <dsp:sp modelId="{5F026450-CB13-4F25-9B6F-FEDF76C3A1E2}">
      <dsp:nvSpPr>
        <dsp:cNvPr id="0" name=""/>
        <dsp:cNvSpPr/>
      </dsp:nvSpPr>
      <dsp:spPr>
        <a:xfrm>
          <a:off x="2047462" y="972362"/>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45% </a:t>
          </a:r>
        </a:p>
      </dsp:txBody>
      <dsp:txXfrm>
        <a:off x="2376191" y="972362"/>
        <a:ext cx="986189" cy="657458"/>
      </dsp:txXfrm>
    </dsp:sp>
    <dsp:sp modelId="{54D2E5F4-D7D5-44A5-A015-DCEA21A26A87}">
      <dsp:nvSpPr>
        <dsp:cNvPr id="0" name=""/>
        <dsp:cNvSpPr/>
      </dsp:nvSpPr>
      <dsp:spPr>
        <a:xfrm>
          <a:off x="3460999" y="972362"/>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64.9%</a:t>
          </a:r>
        </a:p>
      </dsp:txBody>
      <dsp:txXfrm>
        <a:off x="3789728" y="972362"/>
        <a:ext cx="986189" cy="657458"/>
      </dsp:txXfrm>
    </dsp:sp>
    <dsp:sp modelId="{49D0F7C1-FC2A-45C4-BD13-685395E71F26}">
      <dsp:nvSpPr>
        <dsp:cNvPr id="0" name=""/>
        <dsp:cNvSpPr/>
      </dsp:nvSpPr>
      <dsp:spPr>
        <a:xfrm>
          <a:off x="324603" y="1808048"/>
          <a:ext cx="1980297" cy="79211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Susceptible fiscal distress</a:t>
          </a:r>
        </a:p>
      </dsp:txBody>
      <dsp:txXfrm>
        <a:off x="720663" y="1808048"/>
        <a:ext cx="1188178" cy="792119"/>
      </dsp:txXfrm>
    </dsp:sp>
    <dsp:sp modelId="{74FD3402-DC0F-4152-8B25-2E0988A439F4}">
      <dsp:nvSpPr>
        <dsp:cNvPr id="0" name=""/>
        <dsp:cNvSpPr/>
      </dsp:nvSpPr>
      <dsp:spPr>
        <a:xfrm>
          <a:off x="2047462" y="1875378"/>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25% </a:t>
          </a:r>
        </a:p>
      </dsp:txBody>
      <dsp:txXfrm>
        <a:off x="2376191" y="1875378"/>
        <a:ext cx="986189" cy="657458"/>
      </dsp:txXfrm>
    </dsp:sp>
    <dsp:sp modelId="{49FC0BDB-1756-462E-8AF7-F89777BB5EF2}">
      <dsp:nvSpPr>
        <dsp:cNvPr id="0" name=""/>
        <dsp:cNvSpPr/>
      </dsp:nvSpPr>
      <dsp:spPr>
        <a:xfrm>
          <a:off x="3460999" y="1875378"/>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44.9%</a:t>
          </a:r>
        </a:p>
      </dsp:txBody>
      <dsp:txXfrm>
        <a:off x="3789728" y="1875378"/>
        <a:ext cx="986189" cy="657458"/>
      </dsp:txXfrm>
    </dsp:sp>
    <dsp:sp modelId="{B6079DE3-7AE8-4178-A5AA-68A9204C1DFA}">
      <dsp:nvSpPr>
        <dsp:cNvPr id="0" name=""/>
        <dsp:cNvSpPr/>
      </dsp:nvSpPr>
      <dsp:spPr>
        <a:xfrm>
          <a:off x="324603" y="2711064"/>
          <a:ext cx="1980297" cy="79211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No designation</a:t>
          </a:r>
        </a:p>
      </dsp:txBody>
      <dsp:txXfrm>
        <a:off x="720663" y="2711064"/>
        <a:ext cx="1188178" cy="792119"/>
      </dsp:txXfrm>
    </dsp:sp>
    <dsp:sp modelId="{E744734D-7BCE-4809-A3EC-462E6753D475}">
      <dsp:nvSpPr>
        <dsp:cNvPr id="0" name=""/>
        <dsp:cNvSpPr/>
      </dsp:nvSpPr>
      <dsp:spPr>
        <a:xfrm>
          <a:off x="2047462" y="2778394"/>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0%     </a:t>
          </a:r>
        </a:p>
      </dsp:txBody>
      <dsp:txXfrm>
        <a:off x="2376191" y="2778394"/>
        <a:ext cx="986189" cy="657458"/>
      </dsp:txXfrm>
    </dsp:sp>
    <dsp:sp modelId="{94650595-2AF7-4072-9124-696835FCFE85}">
      <dsp:nvSpPr>
        <dsp:cNvPr id="0" name=""/>
        <dsp:cNvSpPr/>
      </dsp:nvSpPr>
      <dsp:spPr>
        <a:xfrm>
          <a:off x="3460999" y="2778394"/>
          <a:ext cx="1643647" cy="657458"/>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24.9%</a:t>
          </a:r>
        </a:p>
      </dsp:txBody>
      <dsp:txXfrm>
        <a:off x="3789728" y="2778394"/>
        <a:ext cx="986189" cy="657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E736-017D-4F0D-9255-1F6EEB134D7E}">
      <dsp:nvSpPr>
        <dsp:cNvPr id="0" name=""/>
        <dsp:cNvSpPr/>
      </dsp:nvSpPr>
      <dsp:spPr>
        <a:xfrm>
          <a:off x="3050" y="0"/>
          <a:ext cx="2934890" cy="266991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Unassigned Fund Balance/ Expenditures</a:t>
          </a:r>
        </a:p>
      </dsp:txBody>
      <dsp:txXfrm>
        <a:off x="3050" y="0"/>
        <a:ext cx="2934890" cy="800975"/>
      </dsp:txXfrm>
    </dsp:sp>
    <dsp:sp modelId="{99540D7E-0DF6-4511-94CE-F5EFCC8E4D0D}">
      <dsp:nvSpPr>
        <dsp:cNvPr id="0" name=""/>
        <dsp:cNvSpPr/>
      </dsp:nvSpPr>
      <dsp:spPr>
        <a:xfrm>
          <a:off x="296540" y="801757"/>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4.0%</a:t>
          </a:r>
        </a:p>
      </dsp:txBody>
      <dsp:txXfrm>
        <a:off x="320118" y="825335"/>
        <a:ext cx="2300756" cy="757860"/>
      </dsp:txXfrm>
    </dsp:sp>
    <dsp:sp modelId="{A8752823-1562-4FCB-A772-F8FCB4986A14}">
      <dsp:nvSpPr>
        <dsp:cNvPr id="0" name=""/>
        <dsp:cNvSpPr/>
      </dsp:nvSpPr>
      <dsp:spPr>
        <a:xfrm>
          <a:off x="296540" y="1730622"/>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Zero Points</a:t>
          </a:r>
        </a:p>
      </dsp:txBody>
      <dsp:txXfrm>
        <a:off x="320118" y="1754200"/>
        <a:ext cx="2300756" cy="757860"/>
      </dsp:txXfrm>
    </dsp:sp>
    <dsp:sp modelId="{1E437FA3-5B98-48CD-8FF7-E7711C1D7EED}">
      <dsp:nvSpPr>
        <dsp:cNvPr id="0" name=""/>
        <dsp:cNvSpPr/>
      </dsp:nvSpPr>
      <dsp:spPr>
        <a:xfrm>
          <a:off x="3161109" y="0"/>
          <a:ext cx="2934890" cy="266991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Total Fund Balance/Expenditures</a:t>
          </a:r>
        </a:p>
      </dsp:txBody>
      <dsp:txXfrm>
        <a:off x="3161109" y="0"/>
        <a:ext cx="2934890" cy="800975"/>
      </dsp:txXfrm>
    </dsp:sp>
    <dsp:sp modelId="{E8CEFBF3-3640-4BE7-9C9B-70D08DBCB43D}">
      <dsp:nvSpPr>
        <dsp:cNvPr id="0" name=""/>
        <dsp:cNvSpPr/>
      </dsp:nvSpPr>
      <dsp:spPr>
        <a:xfrm>
          <a:off x="3451547" y="801757"/>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23.1%</a:t>
          </a:r>
        </a:p>
      </dsp:txBody>
      <dsp:txXfrm>
        <a:off x="3475125" y="825335"/>
        <a:ext cx="2300756" cy="757860"/>
      </dsp:txXfrm>
    </dsp:sp>
    <dsp:sp modelId="{210E2F90-2758-4F7D-A8ED-08D41BF60498}">
      <dsp:nvSpPr>
        <dsp:cNvPr id="0" name=""/>
        <dsp:cNvSpPr/>
      </dsp:nvSpPr>
      <dsp:spPr>
        <a:xfrm>
          <a:off x="3451547" y="1730622"/>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Zero Points </a:t>
          </a:r>
        </a:p>
      </dsp:txBody>
      <dsp:txXfrm>
        <a:off x="3475125" y="1754200"/>
        <a:ext cx="2300756" cy="757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71148-3347-43AC-B4EB-3A1C42940254}">
      <dsp:nvSpPr>
        <dsp:cNvPr id="0" name=""/>
        <dsp:cNvSpPr/>
      </dsp:nvSpPr>
      <dsp:spPr>
        <a:xfrm>
          <a:off x="744" y="0"/>
          <a:ext cx="1934765" cy="22559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2016-17</a:t>
          </a:r>
        </a:p>
      </dsp:txBody>
      <dsp:txXfrm>
        <a:off x="744" y="0"/>
        <a:ext cx="1934765" cy="676789"/>
      </dsp:txXfrm>
    </dsp:sp>
    <dsp:sp modelId="{11F03440-DD8E-456F-8CA4-BB9C03D6BCE8}">
      <dsp:nvSpPr>
        <dsp:cNvPr id="0" name=""/>
        <dsp:cNvSpPr/>
      </dsp:nvSpPr>
      <dsp:spPr>
        <a:xfrm>
          <a:off x="194220" y="677450"/>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-3.1%</a:t>
          </a:r>
        </a:p>
      </dsp:txBody>
      <dsp:txXfrm>
        <a:off x="214142" y="697372"/>
        <a:ext cx="1507968" cy="640360"/>
      </dsp:txXfrm>
    </dsp:sp>
    <dsp:sp modelId="{B1154E8E-1309-4D49-944D-B335AC65DB0B}">
      <dsp:nvSpPr>
        <dsp:cNvPr id="0" name=""/>
        <dsp:cNvSpPr/>
      </dsp:nvSpPr>
      <dsp:spPr>
        <a:xfrm>
          <a:off x="194220" y="1462302"/>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6.67 points </a:t>
          </a:r>
        </a:p>
      </dsp:txBody>
      <dsp:txXfrm>
        <a:off x="214142" y="1482224"/>
        <a:ext cx="1507968" cy="640360"/>
      </dsp:txXfrm>
    </dsp:sp>
    <dsp:sp modelId="{156356B4-8E5C-4022-A289-3B8A36503DF8}">
      <dsp:nvSpPr>
        <dsp:cNvPr id="0" name=""/>
        <dsp:cNvSpPr/>
      </dsp:nvSpPr>
      <dsp:spPr>
        <a:xfrm>
          <a:off x="2080617" y="0"/>
          <a:ext cx="1934765" cy="22559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2017-18</a:t>
          </a:r>
        </a:p>
      </dsp:txBody>
      <dsp:txXfrm>
        <a:off x="2080617" y="0"/>
        <a:ext cx="1934765" cy="676789"/>
      </dsp:txXfrm>
    </dsp:sp>
    <dsp:sp modelId="{043A76FB-7368-418B-8849-B35F587CC022}">
      <dsp:nvSpPr>
        <dsp:cNvPr id="0" name=""/>
        <dsp:cNvSpPr/>
      </dsp:nvSpPr>
      <dsp:spPr>
        <a:xfrm>
          <a:off x="2274093" y="677450"/>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1.7%</a:t>
          </a:r>
        </a:p>
      </dsp:txBody>
      <dsp:txXfrm>
        <a:off x="2294015" y="697372"/>
        <a:ext cx="1507968" cy="640360"/>
      </dsp:txXfrm>
    </dsp:sp>
    <dsp:sp modelId="{5682A035-289B-49C7-B685-7934529AFBC2}">
      <dsp:nvSpPr>
        <dsp:cNvPr id="0" name=""/>
        <dsp:cNvSpPr/>
      </dsp:nvSpPr>
      <dsp:spPr>
        <a:xfrm>
          <a:off x="2274093" y="1462302"/>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0 points </a:t>
          </a:r>
        </a:p>
      </dsp:txBody>
      <dsp:txXfrm>
        <a:off x="2294015" y="1482224"/>
        <a:ext cx="1507968" cy="640360"/>
      </dsp:txXfrm>
    </dsp:sp>
    <dsp:sp modelId="{D723C92B-121D-467A-BA2B-FE16290E1325}">
      <dsp:nvSpPr>
        <dsp:cNvPr id="0" name=""/>
        <dsp:cNvSpPr/>
      </dsp:nvSpPr>
      <dsp:spPr>
        <a:xfrm>
          <a:off x="4160490" y="0"/>
          <a:ext cx="1934765" cy="22559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2018-19</a:t>
          </a:r>
        </a:p>
      </dsp:txBody>
      <dsp:txXfrm>
        <a:off x="4160490" y="0"/>
        <a:ext cx="1934765" cy="676789"/>
      </dsp:txXfrm>
    </dsp:sp>
    <dsp:sp modelId="{58921AF0-46F7-4324-AE3F-0A56E8175D58}">
      <dsp:nvSpPr>
        <dsp:cNvPr id="0" name=""/>
        <dsp:cNvSpPr/>
      </dsp:nvSpPr>
      <dsp:spPr>
        <a:xfrm>
          <a:off x="4353966" y="677450"/>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6.4%</a:t>
          </a:r>
        </a:p>
      </dsp:txBody>
      <dsp:txXfrm>
        <a:off x="4373888" y="697372"/>
        <a:ext cx="1507968" cy="640360"/>
      </dsp:txXfrm>
    </dsp:sp>
    <dsp:sp modelId="{6BB9B810-B897-470B-BEC9-899BB25AE808}">
      <dsp:nvSpPr>
        <dsp:cNvPr id="0" name=""/>
        <dsp:cNvSpPr/>
      </dsp:nvSpPr>
      <dsp:spPr>
        <a:xfrm>
          <a:off x="4353966" y="1462302"/>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0 points</a:t>
          </a:r>
        </a:p>
      </dsp:txBody>
      <dsp:txXfrm>
        <a:off x="4373888" y="1482224"/>
        <a:ext cx="1507968" cy="640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E736-017D-4F0D-9255-1F6EEB134D7E}">
      <dsp:nvSpPr>
        <dsp:cNvPr id="0" name=""/>
        <dsp:cNvSpPr/>
      </dsp:nvSpPr>
      <dsp:spPr>
        <a:xfrm>
          <a:off x="3007" y="0"/>
          <a:ext cx="2892750" cy="25167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Cash Ratio</a:t>
          </a:r>
        </a:p>
      </dsp:txBody>
      <dsp:txXfrm>
        <a:off x="3007" y="0"/>
        <a:ext cx="2892750" cy="755024"/>
      </dsp:txXfrm>
    </dsp:sp>
    <dsp:sp modelId="{99540D7E-0DF6-4511-94CE-F5EFCC8E4D0D}">
      <dsp:nvSpPr>
        <dsp:cNvPr id="0" name=""/>
        <dsp:cNvSpPr/>
      </dsp:nvSpPr>
      <dsp:spPr>
        <a:xfrm>
          <a:off x="292282" y="755762"/>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65.0%</a:t>
          </a:r>
        </a:p>
      </dsp:txBody>
      <dsp:txXfrm>
        <a:off x="314507" y="777987"/>
        <a:ext cx="2269750" cy="714384"/>
      </dsp:txXfrm>
    </dsp:sp>
    <dsp:sp modelId="{68C13594-0EDE-4B4B-8241-43D2D89A2CCF}">
      <dsp:nvSpPr>
        <dsp:cNvPr id="0" name=""/>
        <dsp:cNvSpPr/>
      </dsp:nvSpPr>
      <dsp:spPr>
        <a:xfrm>
          <a:off x="292282" y="1631339"/>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6.67 Points</a:t>
          </a:r>
        </a:p>
      </dsp:txBody>
      <dsp:txXfrm>
        <a:off x="314507" y="1653564"/>
        <a:ext cx="2269750" cy="714384"/>
      </dsp:txXfrm>
    </dsp:sp>
    <dsp:sp modelId="{7987C8A0-2B40-47B6-93EE-491212B8BE11}">
      <dsp:nvSpPr>
        <dsp:cNvPr id="0" name=""/>
        <dsp:cNvSpPr/>
      </dsp:nvSpPr>
      <dsp:spPr>
        <a:xfrm>
          <a:off x="3112714" y="0"/>
          <a:ext cx="2892750" cy="25167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(Cash + Investments)/(Expenditures/12 months)</a:t>
          </a:r>
        </a:p>
      </dsp:txBody>
      <dsp:txXfrm>
        <a:off x="3112714" y="0"/>
        <a:ext cx="2892750" cy="755024"/>
      </dsp:txXfrm>
    </dsp:sp>
    <dsp:sp modelId="{E8CEFBF3-3640-4BE7-9C9B-70D08DBCB43D}">
      <dsp:nvSpPr>
        <dsp:cNvPr id="0" name=""/>
        <dsp:cNvSpPr/>
      </dsp:nvSpPr>
      <dsp:spPr>
        <a:xfrm>
          <a:off x="3401989" y="755762"/>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50.6%</a:t>
          </a:r>
        </a:p>
      </dsp:txBody>
      <dsp:txXfrm>
        <a:off x="3424214" y="777987"/>
        <a:ext cx="2269750" cy="714384"/>
      </dsp:txXfrm>
    </dsp:sp>
    <dsp:sp modelId="{19B78FDD-20BE-4D0C-BDC3-62EB100B9448}">
      <dsp:nvSpPr>
        <dsp:cNvPr id="0" name=""/>
        <dsp:cNvSpPr/>
      </dsp:nvSpPr>
      <dsp:spPr>
        <a:xfrm>
          <a:off x="3401989" y="1631339"/>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6.67 Points        </a:t>
          </a:r>
        </a:p>
      </dsp:txBody>
      <dsp:txXfrm>
        <a:off x="3424214" y="1653564"/>
        <a:ext cx="2269750" cy="714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E736-017D-4F0D-9255-1F6EEB134D7E}">
      <dsp:nvSpPr>
        <dsp:cNvPr id="0" name=""/>
        <dsp:cNvSpPr/>
      </dsp:nvSpPr>
      <dsp:spPr>
        <a:xfrm>
          <a:off x="0" y="0"/>
          <a:ext cx="5779358" cy="251594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Reliance on Short-term Cash Flow Debt</a:t>
          </a:r>
          <a:endParaRPr lang="en-US" sz="2700" kern="1200" dirty="0"/>
        </a:p>
      </dsp:txBody>
      <dsp:txXfrm>
        <a:off x="0" y="0"/>
        <a:ext cx="5779358" cy="754782"/>
      </dsp:txXfrm>
    </dsp:sp>
    <dsp:sp modelId="{99540D7E-0DF6-4511-94CE-F5EFCC8E4D0D}">
      <dsp:nvSpPr>
        <dsp:cNvPr id="0" name=""/>
        <dsp:cNvSpPr/>
      </dsp:nvSpPr>
      <dsp:spPr>
        <a:xfrm>
          <a:off x="577935" y="755519"/>
          <a:ext cx="4623486" cy="75859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Change in total borrowing (RANS &amp; TANS) from 2018 to 2019</a:t>
          </a:r>
        </a:p>
      </dsp:txBody>
      <dsp:txXfrm>
        <a:off x="600153" y="777737"/>
        <a:ext cx="4579050" cy="714154"/>
      </dsp:txXfrm>
    </dsp:sp>
    <dsp:sp modelId="{CCA7F1F8-AC9D-43EC-9F14-1732B97D07AB}">
      <dsp:nvSpPr>
        <dsp:cNvPr id="0" name=""/>
        <dsp:cNvSpPr/>
      </dsp:nvSpPr>
      <dsp:spPr>
        <a:xfrm>
          <a:off x="577935" y="1630815"/>
          <a:ext cx="4623486" cy="75859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0 points out of 10 point maximum</a:t>
          </a:r>
        </a:p>
      </dsp:txBody>
      <dsp:txXfrm>
        <a:off x="600153" y="1653033"/>
        <a:ext cx="4579050" cy="714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2E81CAFD-84E5-4B20-8B73-03036283D3F1}" type="datetimeFigureOut">
              <a:rPr lang="en-US" smtClean="0"/>
              <a:pPr/>
              <a:t>2/12/2020</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9FB89F2-DE1F-422B-B035-DEDD99249744}" type="slidenum">
              <a:rPr lang="en-US" smtClean="0"/>
              <a:pPr/>
              <a:t>‹#›</a:t>
            </a:fld>
            <a:endParaRPr lang="en-US" dirty="0"/>
          </a:p>
        </p:txBody>
      </p:sp>
    </p:spTree>
    <p:extLst>
      <p:ext uri="{BB962C8B-B14F-4D97-AF65-F5344CB8AC3E}">
        <p14:creationId xmlns:p14="http://schemas.microsoft.com/office/powerpoint/2010/main" val="4292269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2" tIns="46241" rIns="92482" bIns="46241" rtlCol="0"/>
          <a:lstStyle>
            <a:lvl1pPr algn="r">
              <a:defRPr sz="1200"/>
            </a:lvl1pPr>
          </a:lstStyle>
          <a:p>
            <a:fld id="{EB6F20AB-88BA-4BAF-8F2A-25D847ACAD6D}" type="datetimeFigureOut">
              <a:rPr lang="en-US" smtClean="0"/>
              <a:pPr/>
              <a:t>2/12/2020</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2" tIns="46241" rIns="92482" bIns="462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82" tIns="46241" rIns="92482" bIns="46241" rtlCol="0" anchor="b"/>
          <a:lstStyle>
            <a:lvl1pPr algn="r">
              <a:defRPr sz="1200"/>
            </a:lvl1pPr>
          </a:lstStyle>
          <a:p>
            <a:fld id="{11C70210-BADB-47F9-A804-62C38FA90D19}" type="slidenum">
              <a:rPr lang="en-US" smtClean="0"/>
              <a:pPr/>
              <a:t>‹#›</a:t>
            </a:fld>
            <a:endParaRPr lang="en-US" dirty="0"/>
          </a:p>
        </p:txBody>
      </p:sp>
    </p:spTree>
    <p:extLst>
      <p:ext uri="{BB962C8B-B14F-4D97-AF65-F5344CB8AC3E}">
        <p14:creationId xmlns:p14="http://schemas.microsoft.com/office/powerpoint/2010/main" val="239300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9</a:t>
            </a:fld>
            <a:endParaRPr lang="en-US" dirty="0"/>
          </a:p>
        </p:txBody>
      </p:sp>
    </p:spTree>
    <p:extLst>
      <p:ext uri="{BB962C8B-B14F-4D97-AF65-F5344CB8AC3E}">
        <p14:creationId xmlns:p14="http://schemas.microsoft.com/office/powerpoint/2010/main" val="36919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voter</a:t>
            </a:r>
            <a:r>
              <a:rPr lang="en-US" baseline="0" dirty="0"/>
              <a:t> approval of the budget measures the local community support – since the tax cap it also directly affects the districts ability to raise taxes.  Any percentage in excess of 70 achieves no points.</a:t>
            </a:r>
          </a:p>
          <a:p>
            <a:endParaRPr lang="en-US" baseline="0" dirty="0"/>
          </a:p>
          <a:p>
            <a:r>
              <a:rPr lang="en-US" baseline="0" dirty="0"/>
              <a:t>(15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26</a:t>
            </a:fld>
            <a:endParaRPr lang="en-US" dirty="0"/>
          </a:p>
        </p:txBody>
      </p:sp>
    </p:spTree>
    <p:extLst>
      <p:ext uri="{BB962C8B-B14F-4D97-AF65-F5344CB8AC3E}">
        <p14:creationId xmlns:p14="http://schemas.microsoft.com/office/powerpoint/2010/main" val="394901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numbers</a:t>
            </a:r>
            <a:r>
              <a:rPr lang="en-US" baseline="0" dirty="0"/>
              <a:t> of English-language learners can lead to increase personnel expenditures – anything in excess of 3% achieves points Between 5% and 9% achieves 10 points – the maximum in this category is 15 points for percentages equal to or greater than 9%</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27</a:t>
            </a:fld>
            <a:endParaRPr lang="en-US" dirty="0"/>
          </a:p>
        </p:txBody>
      </p:sp>
    </p:spTree>
    <p:extLst>
      <p:ext uri="{BB962C8B-B14F-4D97-AF65-F5344CB8AC3E}">
        <p14:creationId xmlns:p14="http://schemas.microsoft.com/office/powerpoint/2010/main" val="289264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 score to reflect the ability of a school</a:t>
            </a:r>
            <a:r>
              <a:rPr lang="en-US" baseline="0" dirty="0"/>
              <a:t> district to generate enough revenues to meet expenditures</a:t>
            </a:r>
            <a:endParaRPr lang="en-US" dirty="0"/>
          </a:p>
        </p:txBody>
      </p:sp>
      <p:sp>
        <p:nvSpPr>
          <p:cNvPr id="4" name="Slide Number Placeholder 3"/>
          <p:cNvSpPr>
            <a:spLocks noGrp="1"/>
          </p:cNvSpPr>
          <p:nvPr>
            <p:ph type="sldNum" sz="quarter" idx="10"/>
          </p:nvPr>
        </p:nvSpPr>
        <p:spPr/>
        <p:txBody>
          <a:bodyPr/>
          <a:lstStyle/>
          <a:p>
            <a:fld id="{11C70210-BADB-47F9-A804-62C38FA90D19}" type="slidenum">
              <a:rPr lang="en-US" smtClean="0"/>
              <a:pPr/>
              <a:t>11</a:t>
            </a:fld>
            <a:endParaRPr lang="en-US" dirty="0"/>
          </a:p>
        </p:txBody>
      </p:sp>
    </p:spTree>
    <p:extLst>
      <p:ext uri="{BB962C8B-B14F-4D97-AF65-F5344CB8AC3E}">
        <p14:creationId xmlns:p14="http://schemas.microsoft.com/office/powerpoint/2010/main" val="197473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0210-BADB-47F9-A804-62C38FA90D19}" type="slidenum">
              <a:rPr lang="en-US" smtClean="0"/>
              <a:pPr/>
              <a:t>14</a:t>
            </a:fld>
            <a:endParaRPr lang="en-US" dirty="0"/>
          </a:p>
        </p:txBody>
      </p:sp>
    </p:spTree>
    <p:extLst>
      <p:ext uri="{BB962C8B-B14F-4D97-AF65-F5344CB8AC3E}">
        <p14:creationId xmlns:p14="http://schemas.microsoft.com/office/powerpoint/2010/main" val="12786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Superintendent asked that I review the Environmental stress calculation with the Board.  These indicators are generally outside the direct control of local leaders.  Similar to the fiscal stress calculation, the higher the score the more stress on the school</a:t>
            </a:r>
            <a:r>
              <a:rPr lang="en-US" baseline="0" dirty="0"/>
              <a:t> district.</a:t>
            </a:r>
          </a:p>
          <a:p>
            <a:endParaRPr lang="en-US" baseline="0" dirty="0"/>
          </a:p>
          <a:p>
            <a:r>
              <a:rPr lang="en-US" baseline="0" dirty="0"/>
              <a:t>There are six categories, which I will review over the next slides.</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20</a:t>
            </a:fld>
            <a:endParaRPr lang="en-US" dirty="0"/>
          </a:p>
        </p:txBody>
      </p:sp>
    </p:spTree>
    <p:extLst>
      <p:ext uri="{BB962C8B-B14F-4D97-AF65-F5344CB8AC3E}">
        <p14:creationId xmlns:p14="http://schemas.microsoft.com/office/powerpoint/2010/main" val="231524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stress scoring is slightly difference that the fiscal stress levels; for example, anything</a:t>
            </a:r>
            <a:r>
              <a:rPr lang="en-US" baseline="0" dirty="0"/>
              <a:t> under 30 points is no designation.</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21</a:t>
            </a:fld>
            <a:endParaRPr lang="en-US" dirty="0"/>
          </a:p>
        </p:txBody>
      </p:sp>
    </p:spTree>
    <p:extLst>
      <p:ext uri="{BB962C8B-B14F-4D97-AF65-F5344CB8AC3E}">
        <p14:creationId xmlns:p14="http://schemas.microsoft.com/office/powerpoint/2010/main" val="352518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indicator is the level of poverty in the school district,</a:t>
            </a:r>
            <a:r>
              <a:rPr lang="en-US" baseline="0" dirty="0"/>
              <a:t> which provides insight into the service needs within the district.  The needs of economically disadvantaged students may require a different mix of services.</a:t>
            </a:r>
          </a:p>
          <a:p>
            <a:r>
              <a:rPr lang="en-US" baseline="0" dirty="0"/>
              <a:t>Anything over 55% is allocated points, anything over 75% is allocated 25 points.</a:t>
            </a:r>
          </a:p>
          <a:p>
            <a:endParaRPr lang="en-US" baseline="0" dirty="0"/>
          </a:p>
          <a:p>
            <a:r>
              <a:rPr lang="en-US" baseline="0" dirty="0"/>
              <a:t>The district has been over 66-68% for the past 2 years.</a:t>
            </a:r>
          </a:p>
          <a:p>
            <a:endParaRPr lang="en-US" baseline="0" dirty="0"/>
          </a:p>
          <a:p>
            <a:r>
              <a:rPr lang="en-US" baseline="0" dirty="0"/>
              <a:t>(25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22</a:t>
            </a:fld>
            <a:endParaRPr lang="en-US" dirty="0"/>
          </a:p>
        </p:txBody>
      </p:sp>
    </p:spTree>
    <p:extLst>
      <p:ext uri="{BB962C8B-B14F-4D97-AF65-F5344CB8AC3E}">
        <p14:creationId xmlns:p14="http://schemas.microsoft.com/office/powerpoint/2010/main" val="332278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district’s class size has remained</a:t>
            </a:r>
            <a:r>
              <a:rPr lang="en-US" baseline="0" dirty="0"/>
              <a:t> relatively stable.  This indicator is looked at as it measures the future demand for more teachers or new buildings.  It measures potential for future costs in this area.</a:t>
            </a:r>
          </a:p>
          <a:p>
            <a:endParaRPr lang="en-US" baseline="0" dirty="0"/>
          </a:p>
          <a:p>
            <a:r>
              <a:rPr lang="en-US" baseline="0" dirty="0"/>
              <a:t>Any average that is less than 22 students per class is allocated no points.</a:t>
            </a:r>
          </a:p>
          <a:p>
            <a:endParaRPr lang="en-US" baseline="0" dirty="0"/>
          </a:p>
          <a:p>
            <a:r>
              <a:rPr lang="en-US" baseline="0" dirty="0"/>
              <a:t>(15 point maximum) </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23</a:t>
            </a:fld>
            <a:endParaRPr lang="en-US" dirty="0"/>
          </a:p>
        </p:txBody>
      </p:sp>
    </p:spTree>
    <p:extLst>
      <p:ext uri="{BB962C8B-B14F-4D97-AF65-F5344CB8AC3E}">
        <p14:creationId xmlns:p14="http://schemas.microsoft.com/office/powerpoint/2010/main" val="286838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turnover is another measure of potential future costs of</a:t>
            </a:r>
            <a:r>
              <a:rPr lang="en-US" baseline="0" dirty="0"/>
              <a:t> a district in the hear term.  Higher teacher turnover can lead to increases in personnel expenditures.  Turnover rates in excess of 10% achieve points.</a:t>
            </a:r>
          </a:p>
          <a:p>
            <a:endParaRPr lang="en-US" baseline="0" dirty="0"/>
          </a:p>
          <a:p>
            <a:r>
              <a:rPr lang="en-US" baseline="0" dirty="0"/>
              <a:t>(15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24</a:t>
            </a:fld>
            <a:endParaRPr lang="en-US" dirty="0"/>
          </a:p>
        </p:txBody>
      </p:sp>
    </p:spTree>
    <p:extLst>
      <p:ext uri="{BB962C8B-B14F-4D97-AF65-F5344CB8AC3E}">
        <p14:creationId xmlns:p14="http://schemas.microsoft.com/office/powerpoint/2010/main" val="175451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Property</a:t>
            </a:r>
            <a:r>
              <a:rPr lang="en-US" baseline="0" dirty="0"/>
              <a:t> value is a useful gauge of local economic health.  A decline may adversely affect school taxes, which is a major source of revenue for the district.   If the decline is greater than 1% then points are assigned in this category.</a:t>
            </a:r>
          </a:p>
          <a:p>
            <a:endParaRPr lang="en-US" baseline="0" dirty="0"/>
          </a:p>
          <a:p>
            <a:r>
              <a:rPr lang="en-US" baseline="0" dirty="0"/>
              <a:t>(15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25</a:t>
            </a:fld>
            <a:endParaRPr lang="en-US" dirty="0"/>
          </a:p>
        </p:txBody>
      </p:sp>
    </p:spTree>
    <p:extLst>
      <p:ext uri="{BB962C8B-B14F-4D97-AF65-F5344CB8AC3E}">
        <p14:creationId xmlns:p14="http://schemas.microsoft.com/office/powerpoint/2010/main" val="39915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E0EE838-1AD1-44D4-A88C-D659B5DE3BE8}" type="datetime1">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67892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E90ABE-F150-4C30-9802-7BE929459360}"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56638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72969B3-9BB6-4CBD-8215-D7B322CFFEDA}"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14342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5CA74D-B3F0-4E25-82C7-645E66882197}"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10219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1E0299-4669-46DC-B44B-2BB528DAAFC7}"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342262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59A7EFF-08E5-4410-9566-8023A5755A4C}" type="datetime1">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02034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FC59C-66A5-417B-AF6B-56013C9B22BD}" type="datetime1">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90068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EA62B-BD65-4832-AE59-3B9DB9CE94A0}"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3961255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5991D-B903-4AE2-8111-0AF86B01C754}"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0403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BC756-2482-4872-AA72-92C840F82BB1}"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43145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D2AF0-2AA3-4848-A34C-4A7FCCA3E07C}"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165724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9CF4D-6367-44D7-8516-61B96D9B0916}"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86225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09E73-BAF6-473B-B973-4180EC3F9AE7}" type="datetime1">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01584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2DBD00-6997-4EBE-B5B8-445D641032DB}" type="datetime1">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384575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B572A-02AB-49AC-BD7E-6DDCD8AC0893}" type="datetime1">
              <a:rPr lang="en-US" smtClean="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50135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86405E-A46F-4AB1-A565-411983F56E61}"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1560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7B514DC-BFD4-491A-8436-87FEDE330D5B}"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61895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23097A9-6946-4D08-BB84-E076A1F1AC42}" type="datetime1">
              <a:rPr lang="en-US" smtClean="0"/>
              <a:t>2/12/2020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420901650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Colors" Target="../diagrams/colors3.xml"/><Relationship Id="rId2" Type="http://schemas.openxmlformats.org/officeDocument/2006/relationships/notesSlide" Target="../notesSlides/notesSlide2.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09600"/>
            <a:ext cx="6858000" cy="1524000"/>
          </a:xfrm>
        </p:spPr>
        <p:txBody>
          <a:bodyPr>
            <a:normAutofit/>
          </a:bodyPr>
          <a:lstStyle/>
          <a:p>
            <a:pPr algn="ctr"/>
            <a:r>
              <a:rPr lang="en-US" sz="4400" dirty="0">
                <a:solidFill>
                  <a:schemeClr val="accent5"/>
                </a:solidFill>
              </a:rPr>
              <a:t>OVERVIEW OF </a:t>
            </a:r>
            <a:br>
              <a:rPr lang="en-US" sz="4400" dirty="0">
                <a:solidFill>
                  <a:schemeClr val="accent5"/>
                </a:solidFill>
              </a:rPr>
            </a:br>
            <a:r>
              <a:rPr lang="en-US" sz="4400" dirty="0">
                <a:solidFill>
                  <a:schemeClr val="accent5"/>
                </a:solidFill>
              </a:rPr>
              <a:t>FINANCIAL STATUS</a:t>
            </a:r>
          </a:p>
        </p:txBody>
      </p:sp>
      <p:sp>
        <p:nvSpPr>
          <p:cNvPr id="3" name="Subtitle 2"/>
          <p:cNvSpPr>
            <a:spLocks noGrp="1"/>
          </p:cNvSpPr>
          <p:nvPr>
            <p:ph type="subTitle" idx="1"/>
          </p:nvPr>
        </p:nvSpPr>
        <p:spPr>
          <a:xfrm>
            <a:off x="838200" y="3048000"/>
            <a:ext cx="7028329" cy="2500862"/>
          </a:xfrm>
        </p:spPr>
        <p:txBody>
          <a:bodyPr>
            <a:normAutofit fontScale="92500" lnSpcReduction="10000"/>
          </a:bodyPr>
          <a:lstStyle/>
          <a:p>
            <a:pPr algn="l"/>
            <a:r>
              <a:rPr lang="en-US" sz="2900" dirty="0"/>
              <a:t>Presented To:  	</a:t>
            </a:r>
            <a:r>
              <a:rPr lang="en-US" sz="2900" dirty="0">
                <a:solidFill>
                  <a:schemeClr val="accent5"/>
                </a:solidFill>
              </a:rPr>
              <a:t>Harpursville CSD</a:t>
            </a:r>
          </a:p>
          <a:p>
            <a:pPr algn="l"/>
            <a:r>
              <a:rPr lang="en-US" sz="2900" dirty="0"/>
              <a:t>Presented On:  	</a:t>
            </a:r>
            <a:r>
              <a:rPr lang="en-US" sz="2900" dirty="0">
                <a:solidFill>
                  <a:schemeClr val="accent5"/>
                </a:solidFill>
              </a:rPr>
              <a:t>February 12, 2020</a:t>
            </a:r>
          </a:p>
          <a:p>
            <a:pPr algn="l"/>
            <a:endParaRPr lang="en-US" dirty="0"/>
          </a:p>
          <a:p>
            <a:pPr algn="l"/>
            <a:r>
              <a:rPr lang="en-US" dirty="0"/>
              <a:t>Presented By:  		</a:t>
            </a:r>
            <a:r>
              <a:rPr lang="en-US" dirty="0">
                <a:solidFill>
                  <a:schemeClr val="accent5"/>
                </a:solidFill>
              </a:rPr>
              <a:t>Kathy Blackman,  C.P.A.</a:t>
            </a:r>
            <a:r>
              <a:rPr lang="en-US" dirty="0">
                <a:solidFill>
                  <a:srgbClr val="FFFF00"/>
                </a:solidFill>
              </a:rPr>
              <a:t>    </a:t>
            </a:r>
          </a:p>
          <a:p>
            <a:pPr algn="l"/>
            <a:r>
              <a:rPr lang="en-US" dirty="0">
                <a:solidFill>
                  <a:srgbClr val="FFFF00"/>
                </a:solidFill>
              </a:rPr>
              <a:t>                        			</a:t>
            </a:r>
            <a:r>
              <a:rPr lang="en-US" dirty="0">
                <a:solidFill>
                  <a:schemeClr val="accent5"/>
                </a:solidFill>
              </a:rPr>
              <a:t>Controller, Central Business Office</a:t>
            </a:r>
          </a:p>
          <a:p>
            <a:r>
              <a:rPr lang="en-US" dirty="0"/>
              <a:t>	</a:t>
            </a:r>
          </a:p>
        </p:txBody>
      </p:sp>
      <p:pic>
        <p:nvPicPr>
          <p:cNvPr id="6" name="Picture 5"/>
          <p:cNvPicPr>
            <a:picLocks noChangeAspect="1"/>
          </p:cNvPicPr>
          <p:nvPr/>
        </p:nvPicPr>
        <p:blipFill>
          <a:blip r:embed="rId2"/>
          <a:stretch>
            <a:fillRect/>
          </a:stretch>
        </p:blipFill>
        <p:spPr>
          <a:xfrm>
            <a:off x="355033" y="431233"/>
            <a:ext cx="1880733" cy="18807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99" y="533400"/>
            <a:ext cx="8686800" cy="1143000"/>
          </a:xfrm>
        </p:spPr>
        <p:txBody>
          <a:bodyPr>
            <a:normAutofit fontScale="90000"/>
          </a:bodyPr>
          <a:lstStyle/>
          <a:p>
            <a:r>
              <a:rPr lang="en-US" dirty="0"/>
              <a:t>Long Range Projection</a:t>
            </a:r>
            <a:br>
              <a:rPr lang="en-US" dirty="0"/>
            </a:br>
            <a:r>
              <a:rPr lang="en-US" dirty="0"/>
              <a:t>	</a:t>
            </a:r>
            <a:br>
              <a:rPr lang="en-US" sz="3100" dirty="0"/>
            </a:br>
            <a:endParaRPr lang="en-US" sz="1800" dirty="0"/>
          </a:p>
        </p:txBody>
      </p:sp>
      <p:sp>
        <p:nvSpPr>
          <p:cNvPr id="3" name="Slide Number Placeholder 2"/>
          <p:cNvSpPr>
            <a:spLocks noGrp="1"/>
          </p:cNvSpPr>
          <p:nvPr>
            <p:ph type="sldNum" sz="quarter" idx="12"/>
          </p:nvPr>
        </p:nvSpPr>
        <p:spPr/>
        <p:txBody>
          <a:bodyPr/>
          <a:lstStyle/>
          <a:p>
            <a:fld id="{42111DAB-6426-4523-A227-8704EA05302A}" type="slidenum">
              <a:rPr lang="en-US" smtClean="0"/>
              <a:pPr/>
              <a:t>10</a:t>
            </a:fld>
            <a:endParaRPr lang="en-US" dirty="0"/>
          </a:p>
        </p:txBody>
      </p:sp>
      <p:sp>
        <p:nvSpPr>
          <p:cNvPr id="6" name="TextBox 5"/>
          <p:cNvSpPr txBox="1"/>
          <p:nvPr/>
        </p:nvSpPr>
        <p:spPr>
          <a:xfrm>
            <a:off x="908049" y="5376271"/>
            <a:ext cx="6934200" cy="646331"/>
          </a:xfrm>
          <a:prstGeom prst="rect">
            <a:avLst/>
          </a:prstGeom>
          <a:noFill/>
        </p:spPr>
        <p:txBody>
          <a:bodyPr wrap="square" rtlCol="0">
            <a:spAutoFit/>
          </a:bodyPr>
          <a:lstStyle/>
          <a:p>
            <a:pPr algn="ctr"/>
            <a:r>
              <a:rPr lang="en-US" dirty="0"/>
              <a:t>Average expenditures are projected to be 4.9%, while average revenues over the same period are projected to be 2.56%.</a:t>
            </a:r>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2"/>
          <a:stretch>
            <a:fillRect/>
          </a:stretch>
        </p:blipFill>
        <p:spPr>
          <a:xfrm>
            <a:off x="381000" y="5911673"/>
            <a:ext cx="709967" cy="709967"/>
          </a:xfrm>
          <a:prstGeom prst="rect">
            <a:avLst/>
          </a:prstGeom>
        </p:spPr>
      </p:pic>
      <p:graphicFrame>
        <p:nvGraphicFramePr>
          <p:cNvPr id="10" name="Chart 9">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231674359"/>
              </p:ext>
            </p:extLst>
          </p:nvPr>
        </p:nvGraphicFramePr>
        <p:xfrm>
          <a:off x="677495" y="1676401"/>
          <a:ext cx="7789009" cy="3443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26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Monitoring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6884210"/>
              </p:ext>
            </p:extLst>
          </p:nvPr>
        </p:nvGraphicFramePr>
        <p:xfrm>
          <a:off x="1371600" y="1690689"/>
          <a:ext cx="6324600" cy="227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280609094"/>
              </p:ext>
            </p:extLst>
          </p:nvPr>
        </p:nvGraphicFramePr>
        <p:xfrm>
          <a:off x="1524000" y="2234595"/>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13"/>
          <a:stretch>
            <a:fillRect/>
          </a:stretch>
        </p:blipFill>
        <p:spPr>
          <a:xfrm>
            <a:off x="381000" y="5911673"/>
            <a:ext cx="709967" cy="709967"/>
          </a:xfrm>
          <a:prstGeom prst="rect">
            <a:avLst/>
          </a:prstGeom>
        </p:spPr>
      </p:pic>
      <p:graphicFrame>
        <p:nvGraphicFramePr>
          <p:cNvPr id="7" name="Diagram 6"/>
          <p:cNvGraphicFramePr/>
          <p:nvPr>
            <p:extLst>
              <p:ext uri="{D42A27DB-BD31-4B8C-83A1-F6EECF244321}">
                <p14:modId xmlns:p14="http://schemas.microsoft.com/office/powerpoint/2010/main" val="1638102464"/>
              </p:ext>
            </p:extLst>
          </p:nvPr>
        </p:nvGraphicFramePr>
        <p:xfrm>
          <a:off x="1471967" y="3352800"/>
          <a:ext cx="6096000"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Slide Number Placeholder 7"/>
          <p:cNvSpPr>
            <a:spLocks noGrp="1"/>
          </p:cNvSpPr>
          <p:nvPr>
            <p:ph type="sldNum" sz="quarter" idx="12"/>
          </p:nvPr>
        </p:nvSpPr>
        <p:spPr/>
        <p:txBody>
          <a:bodyPr/>
          <a:lstStyle/>
          <a:p>
            <a:fld id="{42111DAB-6426-4523-A227-8704EA05302A}" type="slidenum">
              <a:rPr lang="en-US" smtClean="0"/>
              <a:pPr/>
              <a:t>11</a:t>
            </a:fld>
            <a:endParaRPr lang="en-US" dirty="0"/>
          </a:p>
        </p:txBody>
      </p:sp>
    </p:spTree>
    <p:extLst>
      <p:ext uri="{BB962C8B-B14F-4D97-AF65-F5344CB8AC3E}">
        <p14:creationId xmlns:p14="http://schemas.microsoft.com/office/powerpoint/2010/main" val="374974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indicators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0011981"/>
              </p:ext>
            </p:extLst>
          </p:nvPr>
        </p:nvGraphicFramePr>
        <p:xfrm>
          <a:off x="381000" y="838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12</a:t>
            </a:fld>
            <a:endParaRPr lang="en-US" dirty="0"/>
          </a:p>
        </p:txBody>
      </p:sp>
    </p:spTree>
    <p:extLst>
      <p:ext uri="{BB962C8B-B14F-4D97-AF65-F5344CB8AC3E}">
        <p14:creationId xmlns:p14="http://schemas.microsoft.com/office/powerpoint/2010/main" val="109362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54" y="762000"/>
            <a:ext cx="7778246" cy="1028700"/>
          </a:xfrm>
        </p:spPr>
        <p:txBody>
          <a:bodyPr>
            <a:normAutofit fontScale="90000"/>
          </a:bodyPr>
          <a:lstStyle/>
          <a:p>
            <a:r>
              <a:rPr lang="en-US" dirty="0"/>
              <a:t>Fiscal Stress Scoring Classifications</a:t>
            </a:r>
            <a:br>
              <a:rPr lang="en-US" dirty="0"/>
            </a:br>
            <a:endParaRPr lang="en-US" dirty="0"/>
          </a:p>
        </p:txBody>
      </p:sp>
      <p:graphicFrame>
        <p:nvGraphicFramePr>
          <p:cNvPr id="5" name="Diagram 4"/>
          <p:cNvGraphicFramePr/>
          <p:nvPr>
            <p:extLst>
              <p:ext uri="{D42A27DB-BD31-4B8C-83A1-F6EECF244321}">
                <p14:modId xmlns:p14="http://schemas.microsoft.com/office/powerpoint/2010/main" val="4165956303"/>
              </p:ext>
            </p:extLst>
          </p:nvPr>
        </p:nvGraphicFramePr>
        <p:xfrm>
          <a:off x="1943100" y="2057400"/>
          <a:ext cx="542925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13</a:t>
            </a:fld>
            <a:endParaRPr lang="en-US" dirty="0"/>
          </a:p>
        </p:txBody>
      </p:sp>
    </p:spTree>
    <p:extLst>
      <p:ext uri="{BB962C8B-B14F-4D97-AF65-F5344CB8AC3E}">
        <p14:creationId xmlns:p14="http://schemas.microsoft.com/office/powerpoint/2010/main" val="387872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 Balance</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2206101710"/>
              </p:ext>
            </p:extLst>
          </p:nvPr>
        </p:nvGraphicFramePr>
        <p:xfrm>
          <a:off x="1548713" y="2401845"/>
          <a:ext cx="6096000" cy="266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75736" y="1802542"/>
            <a:ext cx="8062784" cy="461665"/>
          </a:xfrm>
          <a:prstGeom prst="rect">
            <a:avLst/>
          </a:prstGeom>
          <a:noFill/>
        </p:spPr>
        <p:txBody>
          <a:bodyPr wrap="square" rtlCol="0">
            <a:spAutoFit/>
          </a:bodyPr>
          <a:lstStyle/>
          <a:p>
            <a:pPr lvl="0"/>
            <a:r>
              <a:rPr lang="en-US" sz="2400" dirty="0"/>
              <a:t>Year-end Fund Balance - Weighted 50%</a:t>
            </a:r>
          </a:p>
        </p:txBody>
      </p:sp>
      <p:sp>
        <p:nvSpPr>
          <p:cNvPr id="6" name="TextBox 5"/>
          <p:cNvSpPr txBox="1"/>
          <p:nvPr/>
        </p:nvSpPr>
        <p:spPr>
          <a:xfrm>
            <a:off x="1548714" y="5262885"/>
            <a:ext cx="6096000" cy="461665"/>
          </a:xfrm>
          <a:prstGeom prst="rect">
            <a:avLst/>
          </a:prstGeom>
          <a:noFill/>
        </p:spPr>
        <p:txBody>
          <a:bodyPr wrap="square" rtlCol="0">
            <a:spAutoFit/>
          </a:bodyPr>
          <a:lstStyle/>
          <a:p>
            <a:pPr lvl="0" algn="ctr"/>
            <a:r>
              <a:rPr lang="en-US" sz="2400" dirty="0"/>
              <a:t>Score = Zero points</a:t>
            </a:r>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
        <p:nvSpPr>
          <p:cNvPr id="9" name="Slide Number Placeholder 8"/>
          <p:cNvSpPr>
            <a:spLocks noGrp="1"/>
          </p:cNvSpPr>
          <p:nvPr>
            <p:ph type="sldNum" sz="quarter" idx="12"/>
          </p:nvPr>
        </p:nvSpPr>
        <p:spPr/>
        <p:txBody>
          <a:bodyPr/>
          <a:lstStyle/>
          <a:p>
            <a:fld id="{42111DAB-6426-4523-A227-8704EA05302A}" type="slidenum">
              <a:rPr lang="en-US" smtClean="0"/>
              <a:pPr/>
              <a:t>14</a:t>
            </a:fld>
            <a:endParaRPr lang="en-US" dirty="0"/>
          </a:p>
        </p:txBody>
      </p:sp>
    </p:spTree>
    <p:extLst>
      <p:ext uri="{BB962C8B-B14F-4D97-AF65-F5344CB8AC3E}">
        <p14:creationId xmlns:p14="http://schemas.microsoft.com/office/powerpoint/2010/main" val="10569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deficits</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1435029420"/>
              </p:ext>
            </p:extLst>
          </p:nvPr>
        </p:nvGraphicFramePr>
        <p:xfrm>
          <a:off x="1548713" y="2815796"/>
          <a:ext cx="6096000" cy="2255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5736" y="1802542"/>
            <a:ext cx="8062784" cy="461665"/>
          </a:xfrm>
          <a:prstGeom prst="rect">
            <a:avLst/>
          </a:prstGeom>
          <a:noFill/>
        </p:spPr>
        <p:txBody>
          <a:bodyPr wrap="square" rtlCol="0">
            <a:spAutoFit/>
          </a:bodyPr>
          <a:lstStyle/>
          <a:p>
            <a:r>
              <a:rPr lang="en-US" sz="2400" dirty="0"/>
              <a:t>Operating Deficits - Weighted 20%</a:t>
            </a:r>
          </a:p>
        </p:txBody>
      </p:sp>
      <p:sp>
        <p:nvSpPr>
          <p:cNvPr id="6" name="TextBox 5"/>
          <p:cNvSpPr txBox="1"/>
          <p:nvPr/>
        </p:nvSpPr>
        <p:spPr>
          <a:xfrm>
            <a:off x="1548714" y="5262885"/>
            <a:ext cx="6096000" cy="461665"/>
          </a:xfrm>
          <a:prstGeom prst="rect">
            <a:avLst/>
          </a:prstGeom>
          <a:noFill/>
        </p:spPr>
        <p:txBody>
          <a:bodyPr wrap="square" rtlCol="0">
            <a:spAutoFit/>
          </a:bodyPr>
          <a:lstStyle/>
          <a:p>
            <a:pPr lvl="0" algn="ctr"/>
            <a:r>
              <a:rPr lang="en-US" sz="2400" dirty="0"/>
              <a:t>Score = 6.67 points</a:t>
            </a:r>
          </a:p>
        </p:txBody>
      </p:sp>
      <p:sp>
        <p:nvSpPr>
          <p:cNvPr id="7" name="TextBox 6"/>
          <p:cNvSpPr txBox="1"/>
          <p:nvPr/>
        </p:nvSpPr>
        <p:spPr>
          <a:xfrm>
            <a:off x="1655806" y="2368663"/>
            <a:ext cx="5882320" cy="369332"/>
          </a:xfrm>
          <a:prstGeom prst="rect">
            <a:avLst/>
          </a:prstGeom>
          <a:solidFill>
            <a:schemeClr val="accent6">
              <a:lumMod val="20000"/>
              <a:lumOff val="80000"/>
            </a:schemeClr>
          </a:solidFill>
          <a:ln w="57150">
            <a:solidFill>
              <a:schemeClr val="accent6"/>
            </a:solidFill>
          </a:ln>
        </p:spPr>
        <p:txBody>
          <a:bodyPr wrap="square" rtlCol="0">
            <a:spAutoFit/>
          </a:bodyPr>
          <a:lstStyle/>
          <a:p>
            <a:pPr lvl="0" algn="ctr"/>
            <a:r>
              <a:rPr lang="en-US" dirty="0">
                <a:solidFill>
                  <a:schemeClr val="bg1"/>
                </a:solidFill>
              </a:rPr>
              <a:t>Revenue - Expenditures/ Expenditures</a:t>
            </a:r>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7"/>
          <a:stretch>
            <a:fillRect/>
          </a:stretch>
        </p:blipFill>
        <p:spPr>
          <a:xfrm>
            <a:off x="381000" y="5911673"/>
            <a:ext cx="709967" cy="709967"/>
          </a:xfrm>
          <a:prstGeom prst="rect">
            <a:avLst/>
          </a:prstGeom>
        </p:spPr>
      </p:pic>
      <p:sp>
        <p:nvSpPr>
          <p:cNvPr id="10" name="Slide Number Placeholder 9"/>
          <p:cNvSpPr>
            <a:spLocks noGrp="1"/>
          </p:cNvSpPr>
          <p:nvPr>
            <p:ph type="sldNum" sz="quarter" idx="12"/>
          </p:nvPr>
        </p:nvSpPr>
        <p:spPr/>
        <p:txBody>
          <a:bodyPr/>
          <a:lstStyle/>
          <a:p>
            <a:fld id="{42111DAB-6426-4523-A227-8704EA05302A}" type="slidenum">
              <a:rPr lang="en-US" smtClean="0"/>
              <a:pPr/>
              <a:t>15</a:t>
            </a:fld>
            <a:endParaRPr lang="en-US" dirty="0"/>
          </a:p>
        </p:txBody>
      </p:sp>
    </p:spTree>
    <p:extLst>
      <p:ext uri="{BB962C8B-B14F-4D97-AF65-F5344CB8AC3E}">
        <p14:creationId xmlns:p14="http://schemas.microsoft.com/office/powerpoint/2010/main" val="339547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indicators</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490345711"/>
              </p:ext>
            </p:extLst>
          </p:nvPr>
        </p:nvGraphicFramePr>
        <p:xfrm>
          <a:off x="1459128" y="2866844"/>
          <a:ext cx="6008472" cy="251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8650" y="1387794"/>
            <a:ext cx="8062784" cy="461665"/>
          </a:xfrm>
          <a:prstGeom prst="rect">
            <a:avLst/>
          </a:prstGeom>
          <a:noFill/>
        </p:spPr>
        <p:txBody>
          <a:bodyPr wrap="square" rtlCol="0">
            <a:spAutoFit/>
          </a:bodyPr>
          <a:lstStyle/>
          <a:p>
            <a:r>
              <a:rPr lang="en-US" sz="2400" dirty="0"/>
              <a:t>Cash Indicators - Weighted 20%</a:t>
            </a:r>
          </a:p>
        </p:txBody>
      </p:sp>
      <p:sp>
        <p:nvSpPr>
          <p:cNvPr id="6" name="TextBox 5"/>
          <p:cNvSpPr txBox="1"/>
          <p:nvPr/>
        </p:nvSpPr>
        <p:spPr>
          <a:xfrm>
            <a:off x="1459128" y="5417227"/>
            <a:ext cx="6008472" cy="461665"/>
          </a:xfrm>
          <a:prstGeom prst="rect">
            <a:avLst/>
          </a:prstGeom>
          <a:noFill/>
        </p:spPr>
        <p:txBody>
          <a:bodyPr wrap="square" rtlCol="0">
            <a:spAutoFit/>
          </a:bodyPr>
          <a:lstStyle/>
          <a:p>
            <a:pPr lvl="0" algn="ctr"/>
            <a:r>
              <a:rPr lang="en-US" sz="2400" dirty="0"/>
              <a:t>Score = 13.34 points</a:t>
            </a:r>
          </a:p>
        </p:txBody>
      </p:sp>
      <p:sp>
        <p:nvSpPr>
          <p:cNvPr id="7" name="TextBox 6"/>
          <p:cNvSpPr txBox="1"/>
          <p:nvPr/>
        </p:nvSpPr>
        <p:spPr>
          <a:xfrm>
            <a:off x="1459128" y="1993340"/>
            <a:ext cx="2960472" cy="646331"/>
          </a:xfrm>
          <a:prstGeom prst="rect">
            <a:avLst/>
          </a:prstGeom>
          <a:solidFill>
            <a:schemeClr val="accent6">
              <a:lumMod val="20000"/>
              <a:lumOff val="80000"/>
            </a:schemeClr>
          </a:solidFill>
          <a:ln w="57150">
            <a:solidFill>
              <a:schemeClr val="accent6"/>
            </a:solidFill>
          </a:ln>
        </p:spPr>
        <p:txBody>
          <a:bodyPr wrap="square" rtlCol="0">
            <a:spAutoFit/>
          </a:bodyPr>
          <a:lstStyle/>
          <a:p>
            <a:pPr lvl="0" algn="ctr"/>
            <a:r>
              <a:rPr lang="en-US" dirty="0">
                <a:solidFill>
                  <a:schemeClr val="bg1"/>
                </a:solidFill>
              </a:rPr>
              <a:t>Cash + Investments/ </a:t>
            </a:r>
          </a:p>
          <a:p>
            <a:pPr lvl="0" algn="ctr"/>
            <a:r>
              <a:rPr lang="en-US" dirty="0">
                <a:solidFill>
                  <a:schemeClr val="bg1"/>
                </a:solidFill>
              </a:rPr>
              <a:t>Current Liabilities</a:t>
            </a:r>
          </a:p>
        </p:txBody>
      </p:sp>
      <p:sp>
        <p:nvSpPr>
          <p:cNvPr id="8" name="TextBox 7"/>
          <p:cNvSpPr txBox="1"/>
          <p:nvPr/>
        </p:nvSpPr>
        <p:spPr>
          <a:xfrm>
            <a:off x="4580878" y="2003405"/>
            <a:ext cx="2974250" cy="646331"/>
          </a:xfrm>
          <a:prstGeom prst="rect">
            <a:avLst/>
          </a:prstGeom>
          <a:solidFill>
            <a:schemeClr val="accent6">
              <a:lumMod val="20000"/>
              <a:lumOff val="80000"/>
            </a:schemeClr>
          </a:solidFill>
          <a:ln w="57150">
            <a:solidFill>
              <a:schemeClr val="accent6"/>
            </a:solidFill>
          </a:ln>
        </p:spPr>
        <p:txBody>
          <a:bodyPr wrap="square" rtlCol="0">
            <a:spAutoFit/>
          </a:bodyPr>
          <a:lstStyle/>
          <a:p>
            <a:pPr lvl="0" algn="ctr"/>
            <a:r>
              <a:rPr lang="en-US" kern="0" dirty="0">
                <a:solidFill>
                  <a:sysClr val="windowText" lastClr="000000"/>
                </a:solidFill>
              </a:rPr>
              <a:t>Cash % of Monthly Expenditures</a:t>
            </a:r>
          </a:p>
        </p:txBody>
      </p:sp>
      <p:sp>
        <p:nvSpPr>
          <p:cNvPr id="9" name="TextBox 8"/>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10" name="Picture 9"/>
          <p:cNvPicPr>
            <a:picLocks noChangeAspect="1"/>
          </p:cNvPicPr>
          <p:nvPr/>
        </p:nvPicPr>
        <p:blipFill>
          <a:blip r:embed="rId7"/>
          <a:stretch>
            <a:fillRect/>
          </a:stretch>
        </p:blipFill>
        <p:spPr>
          <a:xfrm>
            <a:off x="381000" y="5911673"/>
            <a:ext cx="709967" cy="709967"/>
          </a:xfrm>
          <a:prstGeom prst="rect">
            <a:avLst/>
          </a:prstGeom>
        </p:spPr>
      </p:pic>
      <p:sp>
        <p:nvSpPr>
          <p:cNvPr id="11" name="Slide Number Placeholder 10"/>
          <p:cNvSpPr>
            <a:spLocks noGrp="1"/>
          </p:cNvSpPr>
          <p:nvPr>
            <p:ph type="sldNum" sz="quarter" idx="12"/>
          </p:nvPr>
        </p:nvSpPr>
        <p:spPr/>
        <p:txBody>
          <a:bodyPr/>
          <a:lstStyle/>
          <a:p>
            <a:fld id="{42111DAB-6426-4523-A227-8704EA05302A}" type="slidenum">
              <a:rPr lang="en-US" smtClean="0"/>
              <a:pPr/>
              <a:t>16</a:t>
            </a:fld>
            <a:endParaRPr lang="en-US" dirty="0"/>
          </a:p>
        </p:txBody>
      </p:sp>
    </p:spTree>
    <p:extLst>
      <p:ext uri="{BB962C8B-B14F-4D97-AF65-F5344CB8AC3E}">
        <p14:creationId xmlns:p14="http://schemas.microsoft.com/office/powerpoint/2010/main" val="173668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Reliance on Short-term Cash flow Debt</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908732144"/>
              </p:ext>
            </p:extLst>
          </p:nvPr>
        </p:nvGraphicFramePr>
        <p:xfrm>
          <a:off x="1612042" y="2553817"/>
          <a:ext cx="5779358" cy="251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8650" y="1597341"/>
            <a:ext cx="8062784" cy="461665"/>
          </a:xfrm>
          <a:prstGeom prst="rect">
            <a:avLst/>
          </a:prstGeom>
          <a:noFill/>
        </p:spPr>
        <p:txBody>
          <a:bodyPr wrap="square" rtlCol="0">
            <a:spAutoFit/>
          </a:bodyPr>
          <a:lstStyle/>
          <a:p>
            <a:r>
              <a:rPr lang="en-US" sz="2400" dirty="0"/>
              <a:t>Use of Short Term Debt - Weighted 10%</a:t>
            </a:r>
          </a:p>
        </p:txBody>
      </p:sp>
      <p:sp>
        <p:nvSpPr>
          <p:cNvPr id="6" name="TextBox 5"/>
          <p:cNvSpPr txBox="1"/>
          <p:nvPr/>
        </p:nvSpPr>
        <p:spPr>
          <a:xfrm>
            <a:off x="1682321" y="5245570"/>
            <a:ext cx="5779358" cy="461665"/>
          </a:xfrm>
          <a:prstGeom prst="rect">
            <a:avLst/>
          </a:prstGeom>
          <a:noFill/>
        </p:spPr>
        <p:txBody>
          <a:bodyPr wrap="square" rtlCol="0">
            <a:spAutoFit/>
          </a:bodyPr>
          <a:lstStyle/>
          <a:p>
            <a:pPr lvl="0" algn="ctr"/>
            <a:r>
              <a:rPr lang="en-US" sz="2400" dirty="0"/>
              <a:t>Score = 0 points</a:t>
            </a:r>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7"/>
          <a:stretch>
            <a:fillRect/>
          </a:stretch>
        </p:blipFill>
        <p:spPr>
          <a:xfrm>
            <a:off x="381000" y="5911673"/>
            <a:ext cx="709967" cy="709967"/>
          </a:xfrm>
          <a:prstGeom prst="rect">
            <a:avLst/>
          </a:prstGeom>
        </p:spPr>
      </p:pic>
      <p:sp>
        <p:nvSpPr>
          <p:cNvPr id="10" name="Slide Number Placeholder 9"/>
          <p:cNvSpPr>
            <a:spLocks noGrp="1"/>
          </p:cNvSpPr>
          <p:nvPr>
            <p:ph type="sldNum" sz="quarter" idx="12"/>
          </p:nvPr>
        </p:nvSpPr>
        <p:spPr/>
        <p:txBody>
          <a:bodyPr/>
          <a:lstStyle/>
          <a:p>
            <a:fld id="{42111DAB-6426-4523-A227-8704EA05302A}" type="slidenum">
              <a:rPr lang="en-US" smtClean="0"/>
              <a:pPr/>
              <a:t>17</a:t>
            </a:fld>
            <a:endParaRPr lang="en-US" dirty="0"/>
          </a:p>
        </p:txBody>
      </p:sp>
    </p:spTree>
    <p:extLst>
      <p:ext uri="{BB962C8B-B14F-4D97-AF65-F5344CB8AC3E}">
        <p14:creationId xmlns:p14="http://schemas.microsoft.com/office/powerpoint/2010/main" val="170195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389687"/>
              </p:ext>
            </p:extLst>
          </p:nvPr>
        </p:nvGraphicFramePr>
        <p:xfrm>
          <a:off x="628650" y="1524000"/>
          <a:ext cx="8058148" cy="2818134"/>
        </p:xfrm>
        <a:graphic>
          <a:graphicData uri="http://schemas.openxmlformats.org/drawingml/2006/table">
            <a:tbl>
              <a:tblPr firstRow="1" bandRow="1">
                <a:tableStyleId>{46F890A9-2807-4EBB-B81D-B2AA78EC7F39}</a:tableStyleId>
              </a:tblPr>
              <a:tblGrid>
                <a:gridCol w="1561168">
                  <a:extLst>
                    <a:ext uri="{9D8B030D-6E8A-4147-A177-3AD203B41FA5}">
                      <a16:colId xmlns:a16="http://schemas.microsoft.com/office/drawing/2014/main" val="20000"/>
                    </a:ext>
                  </a:extLst>
                </a:gridCol>
                <a:gridCol w="1387705">
                  <a:extLst>
                    <a:ext uri="{9D8B030D-6E8A-4147-A177-3AD203B41FA5}">
                      <a16:colId xmlns:a16="http://schemas.microsoft.com/office/drawing/2014/main" val="19610033"/>
                    </a:ext>
                  </a:extLst>
                </a:gridCol>
                <a:gridCol w="1387705">
                  <a:extLst>
                    <a:ext uri="{9D8B030D-6E8A-4147-A177-3AD203B41FA5}">
                      <a16:colId xmlns:a16="http://schemas.microsoft.com/office/drawing/2014/main" val="875158358"/>
                    </a:ext>
                  </a:extLst>
                </a:gridCol>
                <a:gridCol w="1285890">
                  <a:extLst>
                    <a:ext uri="{9D8B030D-6E8A-4147-A177-3AD203B41FA5}">
                      <a16:colId xmlns:a16="http://schemas.microsoft.com/office/drawing/2014/main" val="408901108"/>
                    </a:ext>
                  </a:extLst>
                </a:gridCol>
                <a:gridCol w="1217840">
                  <a:extLst>
                    <a:ext uri="{9D8B030D-6E8A-4147-A177-3AD203B41FA5}">
                      <a16:colId xmlns:a16="http://schemas.microsoft.com/office/drawing/2014/main" val="20001"/>
                    </a:ext>
                  </a:extLst>
                </a:gridCol>
                <a:gridCol w="1217840">
                  <a:extLst>
                    <a:ext uri="{9D8B030D-6E8A-4147-A177-3AD203B41FA5}">
                      <a16:colId xmlns:a16="http://schemas.microsoft.com/office/drawing/2014/main" val="20002"/>
                    </a:ext>
                  </a:extLst>
                </a:gridCol>
              </a:tblGrid>
              <a:tr h="457200">
                <a:tc>
                  <a:txBody>
                    <a:bodyPr/>
                    <a:lstStyle/>
                    <a:p>
                      <a:r>
                        <a:rPr lang="en-US" sz="2000" dirty="0">
                          <a:solidFill>
                            <a:schemeClr val="bg1"/>
                          </a:solidFill>
                        </a:rPr>
                        <a:t>Indicator </a:t>
                      </a:r>
                    </a:p>
                  </a:txBody>
                  <a:tcPr marL="68580" marR="68580" marT="34290" marB="34290"/>
                </a:tc>
                <a:tc>
                  <a:txBody>
                    <a:bodyPr/>
                    <a:lstStyle/>
                    <a:p>
                      <a:pPr algn="ctr"/>
                      <a:r>
                        <a:rPr lang="en-US" sz="2000" dirty="0">
                          <a:solidFill>
                            <a:schemeClr val="bg1"/>
                          </a:solidFill>
                        </a:rPr>
                        <a:t>2018-19</a:t>
                      </a:r>
                    </a:p>
                  </a:txBody>
                  <a:tcPr marL="68580" marR="68580" marT="34290" marB="34290"/>
                </a:tc>
                <a:tc>
                  <a:txBody>
                    <a:bodyPr/>
                    <a:lstStyle/>
                    <a:p>
                      <a:pPr algn="ctr"/>
                      <a:r>
                        <a:rPr lang="en-US" sz="2000" dirty="0">
                          <a:solidFill>
                            <a:schemeClr val="tx1">
                              <a:lumMod val="95000"/>
                            </a:schemeClr>
                          </a:solidFill>
                        </a:rPr>
                        <a:t>2017-18</a:t>
                      </a:r>
                    </a:p>
                  </a:txBody>
                  <a:tcPr marL="68580" marR="68580" marT="34290" marB="34290"/>
                </a:tc>
                <a:tc>
                  <a:txBody>
                    <a:bodyPr/>
                    <a:lstStyle/>
                    <a:p>
                      <a:pPr algn="ctr"/>
                      <a:r>
                        <a:rPr lang="en-US" sz="2000" dirty="0">
                          <a:solidFill>
                            <a:schemeClr val="tx1">
                              <a:lumMod val="95000"/>
                            </a:schemeClr>
                          </a:solidFill>
                        </a:rPr>
                        <a:t>2016-17</a:t>
                      </a:r>
                    </a:p>
                  </a:txBody>
                  <a:tcPr marL="68580" marR="68580" marT="34290" marB="34290"/>
                </a:tc>
                <a:tc>
                  <a:txBody>
                    <a:bodyPr/>
                    <a:lstStyle/>
                    <a:p>
                      <a:pPr algn="ctr"/>
                      <a:r>
                        <a:rPr lang="en-US" sz="2000" dirty="0">
                          <a:solidFill>
                            <a:schemeClr val="tx1">
                              <a:lumMod val="95000"/>
                            </a:schemeClr>
                          </a:solidFill>
                        </a:rPr>
                        <a:t>2015-16</a:t>
                      </a:r>
                    </a:p>
                  </a:txBody>
                  <a:tcPr marL="68580" marR="68580" marT="34290" marB="34290"/>
                </a:tc>
                <a:tc>
                  <a:txBody>
                    <a:bodyPr/>
                    <a:lstStyle/>
                    <a:p>
                      <a:pPr algn="ctr"/>
                      <a:r>
                        <a:rPr lang="en-US" sz="2000" dirty="0">
                          <a:solidFill>
                            <a:schemeClr val="tx1">
                              <a:lumMod val="95000"/>
                            </a:schemeClr>
                          </a:solidFill>
                        </a:rPr>
                        <a:t>2014-15</a:t>
                      </a:r>
                    </a:p>
                  </a:txBody>
                  <a:tcPr marL="68580" marR="68580" marT="34290" marB="34290"/>
                </a:tc>
                <a:extLst>
                  <a:ext uri="{0D108BD9-81ED-4DB2-BD59-A6C34878D82A}">
                    <a16:rowId xmlns:a16="http://schemas.microsoft.com/office/drawing/2014/main" val="10000"/>
                  </a:ext>
                </a:extLst>
              </a:tr>
              <a:tr h="388620">
                <a:tc>
                  <a:txBody>
                    <a:bodyPr/>
                    <a:lstStyle/>
                    <a:p>
                      <a:r>
                        <a:rPr lang="en-US" sz="1800" dirty="0"/>
                        <a:t>Fund Balance</a:t>
                      </a:r>
                    </a:p>
                  </a:txBody>
                  <a:tcPr marL="68580" marR="68580" marT="34290" marB="34290"/>
                </a:tc>
                <a:tc>
                  <a:txBody>
                    <a:bodyPr/>
                    <a:lstStyle/>
                    <a:p>
                      <a:pPr algn="ctr"/>
                      <a:r>
                        <a:rPr lang="en-US" sz="1800" dirty="0"/>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extLst>
                  <a:ext uri="{0D108BD9-81ED-4DB2-BD59-A6C34878D82A}">
                    <a16:rowId xmlns:a16="http://schemas.microsoft.com/office/drawing/2014/main" val="10001"/>
                  </a:ext>
                </a:extLst>
              </a:tr>
              <a:tr h="394798">
                <a:tc>
                  <a:txBody>
                    <a:bodyPr/>
                    <a:lstStyle/>
                    <a:p>
                      <a:r>
                        <a:rPr lang="en-US" sz="1800" dirty="0"/>
                        <a:t>Operating Deficit</a:t>
                      </a:r>
                    </a:p>
                  </a:txBody>
                  <a:tcPr marL="68580" marR="68580" marT="34290" marB="34290"/>
                </a:tc>
                <a:tc>
                  <a:txBody>
                    <a:bodyPr/>
                    <a:lstStyle/>
                    <a:p>
                      <a:pPr algn="ctr"/>
                      <a:r>
                        <a:rPr lang="en-US" sz="1800" dirty="0"/>
                        <a:t>6.67</a:t>
                      </a:r>
                    </a:p>
                  </a:txBody>
                  <a:tcPr marL="68580" marR="68580" marT="34290" marB="34290"/>
                </a:tc>
                <a:tc>
                  <a:txBody>
                    <a:bodyPr/>
                    <a:lstStyle/>
                    <a:p>
                      <a:pPr algn="ctr"/>
                      <a:r>
                        <a:rPr lang="en-US" sz="1800" dirty="0">
                          <a:solidFill>
                            <a:schemeClr val="tx1">
                              <a:lumMod val="65000"/>
                            </a:schemeClr>
                          </a:solidFill>
                        </a:rPr>
                        <a:t>13.4</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extLst>
                  <a:ext uri="{0D108BD9-81ED-4DB2-BD59-A6C34878D82A}">
                    <a16:rowId xmlns:a16="http://schemas.microsoft.com/office/drawing/2014/main" val="10002"/>
                  </a:ext>
                </a:extLst>
              </a:tr>
              <a:tr h="368937">
                <a:tc>
                  <a:txBody>
                    <a:bodyPr/>
                    <a:lstStyle/>
                    <a:p>
                      <a:r>
                        <a:rPr lang="en-US" sz="1800" dirty="0"/>
                        <a:t>Cash</a:t>
                      </a:r>
                    </a:p>
                  </a:txBody>
                  <a:tcPr marL="68580" marR="68580" marT="34290" marB="34290"/>
                </a:tc>
                <a:tc>
                  <a:txBody>
                    <a:bodyPr/>
                    <a:lstStyle/>
                    <a:p>
                      <a:pPr algn="ctr"/>
                      <a:r>
                        <a:rPr lang="en-US" sz="1800" dirty="0"/>
                        <a:t>13.34</a:t>
                      </a:r>
                    </a:p>
                  </a:txBody>
                  <a:tcPr marL="68580" marR="68580" marT="34290" marB="34290"/>
                </a:tc>
                <a:tc>
                  <a:txBody>
                    <a:bodyPr/>
                    <a:lstStyle/>
                    <a:p>
                      <a:pPr algn="ctr"/>
                      <a:r>
                        <a:rPr lang="en-US" sz="1800" dirty="0">
                          <a:solidFill>
                            <a:schemeClr val="tx1">
                              <a:lumMod val="65000"/>
                            </a:schemeClr>
                          </a:solidFill>
                        </a:rPr>
                        <a:t>3.3</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tc>
                  <a:txBody>
                    <a:bodyPr/>
                    <a:lstStyle/>
                    <a:p>
                      <a:pPr algn="ctr"/>
                      <a:r>
                        <a:rPr lang="en-US" sz="1800" dirty="0">
                          <a:solidFill>
                            <a:schemeClr val="tx1">
                              <a:lumMod val="65000"/>
                            </a:schemeClr>
                          </a:solidFill>
                        </a:rPr>
                        <a:t>16.7</a:t>
                      </a:r>
                    </a:p>
                  </a:txBody>
                  <a:tcPr marL="68580" marR="68580" marT="34290" marB="34290"/>
                </a:tc>
                <a:tc>
                  <a:txBody>
                    <a:bodyPr/>
                    <a:lstStyle/>
                    <a:p>
                      <a:pPr algn="ctr"/>
                      <a:r>
                        <a:rPr lang="en-US" sz="1800" dirty="0">
                          <a:solidFill>
                            <a:schemeClr val="tx1">
                              <a:lumMod val="65000"/>
                            </a:schemeClr>
                          </a:solidFill>
                        </a:rPr>
                        <a:t> 0.0</a:t>
                      </a:r>
                    </a:p>
                  </a:txBody>
                  <a:tcPr marL="68580" marR="68580" marT="34290" marB="34290"/>
                </a:tc>
                <a:extLst>
                  <a:ext uri="{0D108BD9-81ED-4DB2-BD59-A6C34878D82A}">
                    <a16:rowId xmlns:a16="http://schemas.microsoft.com/office/drawing/2014/main" val="10003"/>
                  </a:ext>
                </a:extLst>
              </a:tr>
              <a:tr h="413039">
                <a:tc>
                  <a:txBody>
                    <a:bodyPr/>
                    <a:lstStyle/>
                    <a:p>
                      <a:r>
                        <a:rPr lang="en-US" sz="1800" dirty="0"/>
                        <a:t>Short-term Debt</a:t>
                      </a:r>
                    </a:p>
                  </a:txBody>
                  <a:tcPr marL="68580" marR="68580" marT="34290" marB="34290"/>
                </a:tc>
                <a:tc>
                  <a:txBody>
                    <a:bodyPr/>
                    <a:lstStyle/>
                    <a:p>
                      <a:pPr algn="ctr"/>
                      <a:r>
                        <a:rPr lang="en-US" sz="1800" dirty="0"/>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10.0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 0.0</a:t>
                      </a:r>
                    </a:p>
                  </a:txBody>
                  <a:tcPr marL="68580" marR="68580" marT="34290" marB="34290"/>
                </a:tc>
                <a:extLst>
                  <a:ext uri="{0D108BD9-81ED-4DB2-BD59-A6C34878D82A}">
                    <a16:rowId xmlns:a16="http://schemas.microsoft.com/office/drawing/2014/main" val="10004"/>
                  </a:ext>
                </a:extLst>
              </a:tr>
              <a:tr h="368937">
                <a:tc>
                  <a:txBody>
                    <a:bodyPr/>
                    <a:lstStyle/>
                    <a:p>
                      <a:r>
                        <a:rPr lang="en-US" sz="1800" dirty="0"/>
                        <a:t>   TOTAL</a:t>
                      </a:r>
                      <a:endParaRPr lang="en-US" sz="1800" b="1" dirty="0"/>
                    </a:p>
                  </a:txBody>
                  <a:tcPr marL="68580" marR="68580" marT="34290" marB="34290"/>
                </a:tc>
                <a:tc>
                  <a:txBody>
                    <a:bodyPr/>
                    <a:lstStyle/>
                    <a:p>
                      <a:pPr algn="ctr"/>
                      <a:r>
                        <a:rPr lang="en-US" sz="1800" b="1" dirty="0"/>
                        <a:t>20.01</a:t>
                      </a:r>
                    </a:p>
                  </a:txBody>
                  <a:tcPr marL="68580" marR="68580" marT="34290" marB="34290"/>
                </a:tc>
                <a:tc>
                  <a:txBody>
                    <a:bodyPr/>
                    <a:lstStyle/>
                    <a:p>
                      <a:pPr algn="ctr"/>
                      <a:r>
                        <a:rPr lang="en-US" sz="1800" dirty="0">
                          <a:solidFill>
                            <a:schemeClr val="tx1">
                              <a:lumMod val="65000"/>
                            </a:schemeClr>
                          </a:solidFill>
                        </a:rPr>
                        <a:t>16.7</a:t>
                      </a:r>
                      <a:endParaRPr lang="en-US" sz="1800" b="1" dirty="0">
                        <a:solidFill>
                          <a:schemeClr val="tx1">
                            <a:lumMod val="65000"/>
                          </a:schemeClr>
                        </a:solidFill>
                      </a:endParaRPr>
                    </a:p>
                  </a:txBody>
                  <a:tcPr marL="68580" marR="68580" marT="34290" marB="34290"/>
                </a:tc>
                <a:tc>
                  <a:txBody>
                    <a:bodyPr/>
                    <a:lstStyle/>
                    <a:p>
                      <a:pPr algn="ctr"/>
                      <a:r>
                        <a:rPr lang="en-US" sz="1800" dirty="0">
                          <a:solidFill>
                            <a:schemeClr val="tx1">
                              <a:lumMod val="65000"/>
                            </a:schemeClr>
                          </a:solidFill>
                        </a:rPr>
                        <a:t>50.0</a:t>
                      </a:r>
                      <a:endParaRPr lang="en-US" sz="1800" b="1" dirty="0">
                        <a:solidFill>
                          <a:schemeClr val="tx1">
                            <a:lumMod val="65000"/>
                          </a:schemeClr>
                        </a:solidFill>
                      </a:endParaRPr>
                    </a:p>
                  </a:txBody>
                  <a:tcPr marL="68580" marR="68580" marT="34290" marB="34290"/>
                </a:tc>
                <a:tc>
                  <a:txBody>
                    <a:bodyPr/>
                    <a:lstStyle/>
                    <a:p>
                      <a:pPr algn="ctr"/>
                      <a:r>
                        <a:rPr lang="en-US" sz="1800" dirty="0">
                          <a:solidFill>
                            <a:schemeClr val="tx1">
                              <a:lumMod val="65000"/>
                            </a:schemeClr>
                          </a:solidFill>
                        </a:rPr>
                        <a:t>36.7</a:t>
                      </a:r>
                      <a:endParaRPr lang="en-US" sz="1800" b="1" dirty="0">
                        <a:solidFill>
                          <a:schemeClr val="tx1">
                            <a:lumMod val="65000"/>
                          </a:schemeClr>
                        </a:solidFill>
                      </a:endParaRPr>
                    </a:p>
                  </a:txBody>
                  <a:tcPr marL="68580" marR="68580" marT="34290" marB="34290"/>
                </a:tc>
                <a:tc>
                  <a:txBody>
                    <a:bodyPr/>
                    <a:lstStyle/>
                    <a:p>
                      <a:pPr algn="ctr"/>
                      <a:r>
                        <a:rPr lang="en-US" sz="1800" dirty="0">
                          <a:solidFill>
                            <a:schemeClr val="tx1">
                              <a:lumMod val="65000"/>
                            </a:schemeClr>
                          </a:solidFill>
                        </a:rPr>
                        <a:t>20.0</a:t>
                      </a:r>
                      <a:endParaRPr lang="en-US" sz="1800" b="1" dirty="0">
                        <a:solidFill>
                          <a:schemeClr val="tx1">
                            <a:lumMod val="65000"/>
                          </a:schemeClr>
                        </a:solidFill>
                      </a:endParaRP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5" name="Diagram 4"/>
          <p:cNvGraphicFramePr/>
          <p:nvPr>
            <p:extLst>
              <p:ext uri="{D42A27DB-BD31-4B8C-83A1-F6EECF244321}">
                <p14:modId xmlns:p14="http://schemas.microsoft.com/office/powerpoint/2010/main" val="4149693111"/>
              </p:ext>
            </p:extLst>
          </p:nvPr>
        </p:nvGraphicFramePr>
        <p:xfrm>
          <a:off x="2371724" y="4630482"/>
          <a:ext cx="4572000" cy="102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7" name="Picture 6"/>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18</a:t>
            </a:fld>
            <a:endParaRPr lang="en-US" dirty="0"/>
          </a:p>
        </p:txBody>
      </p:sp>
    </p:spTree>
    <p:extLst>
      <p:ext uri="{BB962C8B-B14F-4D97-AF65-F5344CB8AC3E}">
        <p14:creationId xmlns:p14="http://schemas.microsoft.com/office/powerpoint/2010/main" val="124863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Projection of Fiscal Stress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2997105"/>
              </p:ext>
            </p:extLst>
          </p:nvPr>
        </p:nvGraphicFramePr>
        <p:xfrm>
          <a:off x="1905000" y="1759901"/>
          <a:ext cx="5772150" cy="2391531"/>
        </p:xfrm>
        <a:graphic>
          <a:graphicData uri="http://schemas.openxmlformats.org/drawingml/2006/table">
            <a:tbl>
              <a:tblPr firstRow="1" bandRow="1">
                <a:tableStyleId>{46F890A9-2807-4EBB-B81D-B2AA78EC7F39}</a:tableStyleId>
              </a:tblPr>
              <a:tblGrid>
                <a:gridCol w="2077974">
                  <a:extLst>
                    <a:ext uri="{9D8B030D-6E8A-4147-A177-3AD203B41FA5}">
                      <a16:colId xmlns:a16="http://schemas.microsoft.com/office/drawing/2014/main" val="20000"/>
                    </a:ext>
                  </a:extLst>
                </a:gridCol>
                <a:gridCol w="1847088">
                  <a:extLst>
                    <a:ext uri="{9D8B030D-6E8A-4147-A177-3AD203B41FA5}">
                      <a16:colId xmlns:a16="http://schemas.microsoft.com/office/drawing/2014/main" val="880423784"/>
                    </a:ext>
                  </a:extLst>
                </a:gridCol>
                <a:gridCol w="1847088">
                  <a:extLst>
                    <a:ext uri="{9D8B030D-6E8A-4147-A177-3AD203B41FA5}">
                      <a16:colId xmlns:a16="http://schemas.microsoft.com/office/drawing/2014/main" val="19610033"/>
                    </a:ext>
                  </a:extLst>
                </a:gridCol>
              </a:tblGrid>
              <a:tr h="457200">
                <a:tc>
                  <a:txBody>
                    <a:bodyPr/>
                    <a:lstStyle/>
                    <a:p>
                      <a:r>
                        <a:rPr lang="en-US" sz="2000" dirty="0">
                          <a:solidFill>
                            <a:schemeClr val="bg1"/>
                          </a:solidFill>
                        </a:rPr>
                        <a:t>Indicator </a:t>
                      </a:r>
                    </a:p>
                  </a:txBody>
                  <a:tcPr marL="68580" marR="68580" marT="34290" marB="34290"/>
                </a:tc>
                <a:tc>
                  <a:txBody>
                    <a:bodyPr/>
                    <a:lstStyle/>
                    <a:p>
                      <a:pPr algn="ctr"/>
                      <a:r>
                        <a:rPr lang="en-US" sz="2000" dirty="0">
                          <a:solidFill>
                            <a:schemeClr val="bg1"/>
                          </a:solidFill>
                        </a:rPr>
                        <a:t>2019-20</a:t>
                      </a:r>
                    </a:p>
                  </a:txBody>
                  <a:tcPr marL="68580" marR="68580" marT="34290" marB="34290"/>
                </a:tc>
                <a:tc>
                  <a:txBody>
                    <a:bodyPr/>
                    <a:lstStyle/>
                    <a:p>
                      <a:pPr algn="ctr"/>
                      <a:r>
                        <a:rPr lang="en-US" sz="2000" dirty="0">
                          <a:solidFill>
                            <a:schemeClr val="tx1">
                              <a:lumMod val="95000"/>
                            </a:schemeClr>
                          </a:solidFill>
                        </a:rPr>
                        <a:t>2018-19</a:t>
                      </a:r>
                    </a:p>
                  </a:txBody>
                  <a:tcPr marL="68580" marR="68580" marT="34290" marB="34290"/>
                </a:tc>
                <a:extLst>
                  <a:ext uri="{0D108BD9-81ED-4DB2-BD59-A6C34878D82A}">
                    <a16:rowId xmlns:a16="http://schemas.microsoft.com/office/drawing/2014/main" val="10000"/>
                  </a:ext>
                </a:extLst>
              </a:tr>
              <a:tr h="388620">
                <a:tc>
                  <a:txBody>
                    <a:bodyPr/>
                    <a:lstStyle/>
                    <a:p>
                      <a:r>
                        <a:rPr lang="en-US" sz="1800" dirty="0"/>
                        <a:t>Fund Balance</a:t>
                      </a:r>
                    </a:p>
                  </a:txBody>
                  <a:tcPr marL="68580" marR="68580" marT="34290" marB="34290"/>
                </a:tc>
                <a:tc>
                  <a:txBody>
                    <a:bodyPr/>
                    <a:lstStyle/>
                    <a:p>
                      <a:pPr algn="ctr"/>
                      <a:r>
                        <a:rPr lang="en-US" sz="1800" dirty="0"/>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extLst>
                  <a:ext uri="{0D108BD9-81ED-4DB2-BD59-A6C34878D82A}">
                    <a16:rowId xmlns:a16="http://schemas.microsoft.com/office/drawing/2014/main" val="10001"/>
                  </a:ext>
                </a:extLst>
              </a:tr>
              <a:tr h="394798">
                <a:tc>
                  <a:txBody>
                    <a:bodyPr/>
                    <a:lstStyle/>
                    <a:p>
                      <a:r>
                        <a:rPr lang="en-US" sz="1800" dirty="0"/>
                        <a:t>Operating Deficit</a:t>
                      </a:r>
                    </a:p>
                  </a:txBody>
                  <a:tcPr marL="68580" marR="68580" marT="34290" marB="34290"/>
                </a:tc>
                <a:tc>
                  <a:txBody>
                    <a:bodyPr/>
                    <a:lstStyle/>
                    <a:p>
                      <a:pPr algn="ctr"/>
                      <a:r>
                        <a:rPr lang="en-US" sz="1800" dirty="0"/>
                        <a:t>0.0</a:t>
                      </a:r>
                    </a:p>
                  </a:txBody>
                  <a:tcPr marL="68580" marR="68580" marT="34290" marB="34290"/>
                </a:tc>
                <a:tc>
                  <a:txBody>
                    <a:bodyPr/>
                    <a:lstStyle/>
                    <a:p>
                      <a:pPr algn="ctr"/>
                      <a:r>
                        <a:rPr lang="en-US" sz="1800" dirty="0">
                          <a:solidFill>
                            <a:schemeClr val="tx1">
                              <a:lumMod val="65000"/>
                            </a:schemeClr>
                          </a:solidFill>
                        </a:rPr>
                        <a:t>6.67</a:t>
                      </a:r>
                    </a:p>
                  </a:txBody>
                  <a:tcPr marL="68580" marR="68580" marT="34290" marB="34290"/>
                </a:tc>
                <a:extLst>
                  <a:ext uri="{0D108BD9-81ED-4DB2-BD59-A6C34878D82A}">
                    <a16:rowId xmlns:a16="http://schemas.microsoft.com/office/drawing/2014/main" val="10002"/>
                  </a:ext>
                </a:extLst>
              </a:tr>
              <a:tr h="368937">
                <a:tc>
                  <a:txBody>
                    <a:bodyPr/>
                    <a:lstStyle/>
                    <a:p>
                      <a:r>
                        <a:rPr lang="en-US" sz="1800" dirty="0"/>
                        <a:t>Cash</a:t>
                      </a:r>
                    </a:p>
                  </a:txBody>
                  <a:tcPr marL="68580" marR="68580" marT="34290" marB="34290"/>
                </a:tc>
                <a:tc>
                  <a:txBody>
                    <a:bodyPr/>
                    <a:lstStyle/>
                    <a:p>
                      <a:pPr algn="ctr"/>
                      <a:r>
                        <a:rPr lang="en-US" sz="1800" dirty="0"/>
                        <a:t>0.0-20.0</a:t>
                      </a:r>
                    </a:p>
                  </a:txBody>
                  <a:tcPr marL="68580" marR="68580" marT="34290" marB="34290"/>
                </a:tc>
                <a:tc>
                  <a:txBody>
                    <a:bodyPr/>
                    <a:lstStyle/>
                    <a:p>
                      <a:pPr algn="ctr"/>
                      <a:r>
                        <a:rPr lang="en-US" sz="1800" dirty="0">
                          <a:solidFill>
                            <a:schemeClr val="tx1">
                              <a:lumMod val="65000"/>
                            </a:schemeClr>
                          </a:solidFill>
                        </a:rPr>
                        <a:t>13.34</a:t>
                      </a:r>
                    </a:p>
                  </a:txBody>
                  <a:tcPr marL="68580" marR="68580" marT="34290" marB="34290"/>
                </a:tc>
                <a:extLst>
                  <a:ext uri="{0D108BD9-81ED-4DB2-BD59-A6C34878D82A}">
                    <a16:rowId xmlns:a16="http://schemas.microsoft.com/office/drawing/2014/main" val="10003"/>
                  </a:ext>
                </a:extLst>
              </a:tr>
              <a:tr h="413039">
                <a:tc>
                  <a:txBody>
                    <a:bodyPr/>
                    <a:lstStyle/>
                    <a:p>
                      <a:r>
                        <a:rPr lang="en-US" sz="1800" dirty="0"/>
                        <a:t>Short-term Debt</a:t>
                      </a:r>
                    </a:p>
                  </a:txBody>
                  <a:tcPr marL="68580" marR="68580" marT="34290" marB="34290"/>
                </a:tc>
                <a:tc>
                  <a:txBody>
                    <a:bodyPr/>
                    <a:lstStyle/>
                    <a:p>
                      <a:pPr algn="ctr"/>
                      <a:r>
                        <a:rPr lang="en-US" sz="1800" dirty="0"/>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extLst>
                  <a:ext uri="{0D108BD9-81ED-4DB2-BD59-A6C34878D82A}">
                    <a16:rowId xmlns:a16="http://schemas.microsoft.com/office/drawing/2014/main" val="10004"/>
                  </a:ext>
                </a:extLst>
              </a:tr>
              <a:tr h="368937">
                <a:tc>
                  <a:txBody>
                    <a:bodyPr/>
                    <a:lstStyle/>
                    <a:p>
                      <a:r>
                        <a:rPr lang="en-US" sz="1800" dirty="0"/>
                        <a:t>   TOTAL</a:t>
                      </a:r>
                      <a:endParaRPr lang="en-US" sz="1800" b="1" dirty="0"/>
                    </a:p>
                  </a:txBody>
                  <a:tcPr marL="68580" marR="68580" marT="34290" marB="34290"/>
                </a:tc>
                <a:tc>
                  <a:txBody>
                    <a:bodyPr/>
                    <a:lstStyle/>
                    <a:p>
                      <a:pPr algn="ctr"/>
                      <a:r>
                        <a:rPr lang="en-US" sz="1800" b="1" dirty="0"/>
                        <a:t>0.0-20.0</a:t>
                      </a:r>
                    </a:p>
                  </a:txBody>
                  <a:tcPr marL="68580" marR="68580" marT="34290" marB="34290"/>
                </a:tc>
                <a:tc>
                  <a:txBody>
                    <a:bodyPr/>
                    <a:lstStyle/>
                    <a:p>
                      <a:pPr algn="ctr"/>
                      <a:r>
                        <a:rPr lang="en-US" sz="1800" b="1" dirty="0">
                          <a:solidFill>
                            <a:schemeClr val="tx1">
                              <a:lumMod val="65000"/>
                            </a:schemeClr>
                          </a:solidFill>
                        </a:rPr>
                        <a:t>20.01</a:t>
                      </a: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5" name="Diagram 4"/>
          <p:cNvGraphicFramePr/>
          <p:nvPr>
            <p:extLst>
              <p:ext uri="{D42A27DB-BD31-4B8C-83A1-F6EECF244321}">
                <p14:modId xmlns:p14="http://schemas.microsoft.com/office/powerpoint/2010/main" val="2813287804"/>
              </p:ext>
            </p:extLst>
          </p:nvPr>
        </p:nvGraphicFramePr>
        <p:xfrm>
          <a:off x="2438400" y="4586953"/>
          <a:ext cx="4572000" cy="1324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7" name="Picture 6"/>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19</a:t>
            </a:fld>
            <a:endParaRPr lang="en-US" dirty="0"/>
          </a:p>
        </p:txBody>
      </p:sp>
    </p:spTree>
    <p:extLst>
      <p:ext uri="{BB962C8B-B14F-4D97-AF65-F5344CB8AC3E}">
        <p14:creationId xmlns:p14="http://schemas.microsoft.com/office/powerpoint/2010/main" val="269662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Tonight’s Topics</a:t>
            </a:r>
          </a:p>
        </p:txBody>
      </p:sp>
      <p:sp>
        <p:nvSpPr>
          <p:cNvPr id="5" name="Content Placeholder 2"/>
          <p:cNvSpPr>
            <a:spLocks noGrp="1"/>
          </p:cNvSpPr>
          <p:nvPr>
            <p:ph idx="1"/>
          </p:nvPr>
        </p:nvSpPr>
        <p:spPr/>
        <p:txBody>
          <a:bodyPr/>
          <a:lstStyle/>
          <a:p>
            <a:r>
              <a:rPr lang="en-US" dirty="0"/>
              <a:t>2019-20 Projected Performance</a:t>
            </a:r>
          </a:p>
          <a:p>
            <a:r>
              <a:rPr lang="en-US" dirty="0"/>
              <a:t>Long Range Plan</a:t>
            </a:r>
          </a:p>
          <a:p>
            <a:r>
              <a:rPr lang="en-US" dirty="0"/>
              <a:t>Fiscal Monitoring System</a:t>
            </a:r>
          </a:p>
          <a:p>
            <a:pPr lvl="1"/>
            <a:r>
              <a:rPr lang="en-US" dirty="0"/>
              <a:t>Fiscal Stress Calculation</a:t>
            </a:r>
          </a:p>
          <a:p>
            <a:pPr lvl="1"/>
            <a:r>
              <a:rPr lang="en-US" dirty="0"/>
              <a:t>Environmental Stress Calculation</a:t>
            </a:r>
          </a:p>
          <a:p>
            <a:r>
              <a:rPr lang="en-US" dirty="0"/>
              <a:t>Questions</a:t>
            </a:r>
          </a:p>
        </p:txBody>
      </p:sp>
      <p:sp>
        <p:nvSpPr>
          <p:cNvPr id="6" name="TextBox 5"/>
          <p:cNvSpPr txBox="1"/>
          <p:nvPr/>
        </p:nvSpPr>
        <p:spPr>
          <a:xfrm>
            <a:off x="0" y="6046413"/>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4" name="Picture 3"/>
          <p:cNvPicPr>
            <a:picLocks noChangeAspect="1"/>
          </p:cNvPicPr>
          <p:nvPr/>
        </p:nvPicPr>
        <p:blipFill>
          <a:blip r:embed="rId2"/>
          <a:stretch>
            <a:fillRect/>
          </a:stretch>
        </p:blipFill>
        <p:spPr>
          <a:xfrm>
            <a:off x="381000" y="5876095"/>
            <a:ext cx="709967" cy="709967"/>
          </a:xfrm>
          <a:prstGeom prst="rect">
            <a:avLst/>
          </a:prstGeom>
        </p:spPr>
      </p:pic>
      <p:sp>
        <p:nvSpPr>
          <p:cNvPr id="7" name="Slide Number Placeholder 6"/>
          <p:cNvSpPr>
            <a:spLocks noGrp="1"/>
          </p:cNvSpPr>
          <p:nvPr>
            <p:ph type="sldNum" sz="quarter" idx="12"/>
          </p:nvPr>
        </p:nvSpPr>
        <p:spPr/>
        <p:txBody>
          <a:bodyPr/>
          <a:lstStyle/>
          <a:p>
            <a:fld id="{42111DAB-6426-4523-A227-8704EA05302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520"/>
            <a:ext cx="6868585" cy="1049235"/>
          </a:xfrm>
        </p:spPr>
        <p:txBody>
          <a:bodyPr>
            <a:normAutofit fontScale="90000"/>
          </a:bodyPr>
          <a:lstStyle/>
          <a:p>
            <a:r>
              <a:rPr lang="en-US" dirty="0"/>
              <a:t>Fiscal Monitoring System</a:t>
            </a:r>
            <a:br>
              <a:rPr lang="en-US" dirty="0"/>
            </a:br>
            <a:r>
              <a:rPr lang="en-US" dirty="0"/>
              <a:t>Environmental Stress Indicators</a:t>
            </a:r>
          </a:p>
        </p:txBody>
      </p:sp>
      <p:graphicFrame>
        <p:nvGraphicFramePr>
          <p:cNvPr id="5" name="Content Placeholder 4"/>
          <p:cNvGraphicFramePr>
            <a:graphicFrameLocks noGrp="1"/>
          </p:cNvGraphicFramePr>
          <p:nvPr>
            <p:ph idx="1"/>
            <p:extLst/>
          </p:nvPr>
        </p:nvGraphicFramePr>
        <p:xfrm>
          <a:off x="1905000" y="1996661"/>
          <a:ext cx="5105400" cy="38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14834" y="5346212"/>
            <a:ext cx="795746" cy="503578"/>
          </a:xfrm>
        </p:spPr>
        <p:txBody>
          <a:bodyPr/>
          <a:lstStyle/>
          <a:p>
            <a:fld id="{2112CBF6-1376-42D6-A48F-A2DAB8C75410}" type="slidenum">
              <a:rPr lang="en-US" smtClean="0"/>
              <a:t>20</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424903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520"/>
            <a:ext cx="6868585" cy="1049235"/>
          </a:xfrm>
        </p:spPr>
        <p:txBody>
          <a:bodyPr>
            <a:normAutofit fontScale="90000"/>
          </a:bodyPr>
          <a:lstStyle/>
          <a:p>
            <a:r>
              <a:rPr lang="en-US" dirty="0"/>
              <a:t>Fiscal Monitoring System</a:t>
            </a:r>
            <a:br>
              <a:rPr lang="en-US" dirty="0"/>
            </a:br>
            <a:r>
              <a:rPr lang="en-US" dirty="0"/>
              <a:t>Environmental Stress Scoring</a:t>
            </a:r>
          </a:p>
        </p:txBody>
      </p:sp>
      <p:sp>
        <p:nvSpPr>
          <p:cNvPr id="4" name="Slide Number Placeholder 3"/>
          <p:cNvSpPr>
            <a:spLocks noGrp="1"/>
          </p:cNvSpPr>
          <p:nvPr>
            <p:ph type="sldNum" sz="quarter" idx="12"/>
          </p:nvPr>
        </p:nvSpPr>
        <p:spPr>
          <a:xfrm>
            <a:off x="8014834" y="5346212"/>
            <a:ext cx="795746" cy="503578"/>
          </a:xfrm>
        </p:spPr>
        <p:txBody>
          <a:bodyPr/>
          <a:lstStyle/>
          <a:p>
            <a:fld id="{2112CBF6-1376-42D6-A48F-A2DAB8C75410}" type="slidenum">
              <a:rPr lang="en-US" smtClean="0"/>
              <a:t>21</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846999049"/>
              </p:ext>
            </p:extLst>
          </p:nvPr>
        </p:nvGraphicFramePr>
        <p:xfrm>
          <a:off x="990600" y="2023765"/>
          <a:ext cx="7413399" cy="38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3060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Poverty Indicator</a:t>
            </a:r>
            <a:br>
              <a:rPr lang="en-US" dirty="0"/>
            </a:br>
            <a:r>
              <a:rPr lang="en-US" dirty="0"/>
              <a:t>Percentage of Economically Disadvantaged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8999442"/>
              </p:ext>
            </p:extLst>
          </p:nvPr>
        </p:nvGraphicFramePr>
        <p:xfrm>
          <a:off x="1371600" y="2743200"/>
          <a:ext cx="6400799"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22</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28045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Class Size Indicator</a:t>
            </a:r>
            <a:br>
              <a:rPr lang="en-US" dirty="0"/>
            </a:br>
            <a:r>
              <a:rPr lang="en-US" dirty="0"/>
              <a:t>Common Branch Class Size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5736658"/>
              </p:ext>
            </p:extLst>
          </p:nvPr>
        </p:nvGraphicFramePr>
        <p:xfrm>
          <a:off x="1371600" y="2567611"/>
          <a:ext cx="6477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23</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0701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Teacher Turnover Indicator</a:t>
            </a:r>
            <a:br>
              <a:rPr lang="en-US" dirty="0"/>
            </a:br>
            <a:r>
              <a:rPr lang="en-US" dirty="0"/>
              <a:t>Turnover Rate of All Teachers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3268069"/>
              </p:ext>
            </p:extLst>
          </p:nvPr>
        </p:nvGraphicFramePr>
        <p:xfrm>
          <a:off x="1371600" y="2567611"/>
          <a:ext cx="6400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24</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79128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Tax Base Indicator</a:t>
            </a:r>
            <a:br>
              <a:rPr lang="en-US" dirty="0"/>
            </a:br>
            <a:r>
              <a:rPr lang="en-US" dirty="0"/>
              <a:t>Percent Change in Property Value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4336330"/>
              </p:ext>
            </p:extLst>
          </p:nvPr>
        </p:nvGraphicFramePr>
        <p:xfrm>
          <a:off x="1469958" y="2634874"/>
          <a:ext cx="6553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25</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04610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Budget Support Indicator</a:t>
            </a:r>
            <a:br>
              <a:rPr lang="en-US" dirty="0"/>
            </a:br>
            <a:r>
              <a:rPr lang="en-US" dirty="0"/>
              <a:t>Budget Voter Approval Percent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629020"/>
              </p:ext>
            </p:extLst>
          </p:nvPr>
        </p:nvGraphicFramePr>
        <p:xfrm>
          <a:off x="1371600" y="2563703"/>
          <a:ext cx="6665005"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26</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30640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English Language Learners Indicator</a:t>
            </a:r>
            <a:br>
              <a:rPr lang="en-US" dirty="0"/>
            </a:br>
            <a:r>
              <a:rPr lang="en-US" dirty="0"/>
              <a:t>Percent of English Language Learners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0428125"/>
              </p:ext>
            </p:extLst>
          </p:nvPr>
        </p:nvGraphicFramePr>
        <p:xfrm>
          <a:off x="1371600" y="2796211"/>
          <a:ext cx="69342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27</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423275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520"/>
            <a:ext cx="6479421" cy="524617"/>
          </a:xfrm>
        </p:spPr>
        <p:txBody>
          <a:bodyPr>
            <a:noAutofit/>
          </a:bodyPr>
          <a:lstStyle/>
          <a:p>
            <a:r>
              <a:rPr lang="en-US" dirty="0"/>
              <a:t>Environmental Stress Scores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6600720"/>
              </p:ext>
            </p:extLst>
          </p:nvPr>
        </p:nvGraphicFramePr>
        <p:xfrm>
          <a:off x="1587772" y="1756359"/>
          <a:ext cx="6184628" cy="3056867"/>
        </p:xfrm>
        <a:graphic>
          <a:graphicData uri="http://schemas.openxmlformats.org/drawingml/2006/table">
            <a:tbl>
              <a:tblPr firstRow="1" bandRow="1">
                <a:tableStyleId>{93296810-A885-4BE3-A3E7-6D5BEEA58F35}</a:tableStyleId>
              </a:tblPr>
              <a:tblGrid>
                <a:gridCol w="2755628">
                  <a:extLst>
                    <a:ext uri="{9D8B030D-6E8A-4147-A177-3AD203B41FA5}">
                      <a16:colId xmlns:a16="http://schemas.microsoft.com/office/drawing/2014/main" val="20000"/>
                    </a:ext>
                  </a:extLst>
                </a:gridCol>
                <a:gridCol w="1481085">
                  <a:extLst>
                    <a:ext uri="{9D8B030D-6E8A-4147-A177-3AD203B41FA5}">
                      <a16:colId xmlns:a16="http://schemas.microsoft.com/office/drawing/2014/main" val="3942561323"/>
                    </a:ext>
                  </a:extLst>
                </a:gridCol>
                <a:gridCol w="1947915">
                  <a:extLst>
                    <a:ext uri="{9D8B030D-6E8A-4147-A177-3AD203B41FA5}">
                      <a16:colId xmlns:a16="http://schemas.microsoft.com/office/drawing/2014/main" val="2363224512"/>
                    </a:ext>
                  </a:extLst>
                </a:gridCol>
              </a:tblGrid>
              <a:tr h="340158">
                <a:tc>
                  <a:txBody>
                    <a:bodyPr/>
                    <a:lstStyle/>
                    <a:p>
                      <a:r>
                        <a:rPr lang="en-US" sz="1800" dirty="0"/>
                        <a:t>Indicator</a:t>
                      </a:r>
                    </a:p>
                  </a:txBody>
                  <a:tcPr/>
                </a:tc>
                <a:tc>
                  <a:txBody>
                    <a:bodyPr/>
                    <a:lstStyle/>
                    <a:p>
                      <a:pPr algn="ctr"/>
                      <a:r>
                        <a:rPr lang="en-US" sz="1800" kern="1200" dirty="0"/>
                        <a:t>2019</a:t>
                      </a:r>
                      <a:endParaRPr lang="en-US" sz="1800" b="1" kern="1200" dirty="0">
                        <a:solidFill>
                          <a:schemeClr val="lt1"/>
                        </a:solidFill>
                        <a:latin typeface="+mn-lt"/>
                        <a:ea typeface="+mn-ea"/>
                        <a:cs typeface="+mn-cs"/>
                      </a:endParaRPr>
                    </a:p>
                  </a:txBody>
                  <a:tcPr/>
                </a:tc>
                <a:tc>
                  <a:txBody>
                    <a:bodyPr/>
                    <a:lstStyle/>
                    <a:p>
                      <a:pPr marL="0" algn="ctr" defTabSz="685800" rtl="0" eaLnBrk="1" latinLnBrk="0" hangingPunct="1"/>
                      <a:r>
                        <a:rPr lang="en-US" sz="1800" kern="1200" dirty="0">
                          <a:solidFill>
                            <a:schemeClr val="tx1">
                              <a:lumMod val="95000"/>
                            </a:schemeClr>
                          </a:solidFill>
                        </a:rPr>
                        <a:t>2018 </a:t>
                      </a:r>
                      <a:endParaRPr lang="en-US" sz="1800" b="1" kern="1200" dirty="0">
                        <a:solidFill>
                          <a:schemeClr val="tx1">
                            <a:lumMod val="95000"/>
                          </a:schemeClr>
                        </a:solidFill>
                        <a:latin typeface="+mn-lt"/>
                        <a:ea typeface="+mn-ea"/>
                        <a:cs typeface="+mn-cs"/>
                      </a:endParaRPr>
                    </a:p>
                  </a:txBody>
                  <a:tcPr/>
                </a:tc>
                <a:extLst>
                  <a:ext uri="{0D108BD9-81ED-4DB2-BD59-A6C34878D82A}">
                    <a16:rowId xmlns:a16="http://schemas.microsoft.com/office/drawing/2014/main" val="10000"/>
                  </a:ext>
                </a:extLst>
              </a:tr>
              <a:tr h="370945">
                <a:tc>
                  <a:txBody>
                    <a:bodyPr/>
                    <a:lstStyle/>
                    <a:p>
                      <a:r>
                        <a:rPr lang="en-US" sz="1700" dirty="0"/>
                        <a:t>% Disadvantaged Students</a:t>
                      </a:r>
                    </a:p>
                  </a:txBody>
                  <a:tcPr/>
                </a:tc>
                <a:tc>
                  <a:txBody>
                    <a:bodyPr/>
                    <a:lstStyle/>
                    <a:p>
                      <a:pPr algn="ctr"/>
                      <a:r>
                        <a:rPr lang="en-US" sz="1800" dirty="0"/>
                        <a:t>16.67</a:t>
                      </a:r>
                    </a:p>
                  </a:txBody>
                  <a:tcPr/>
                </a:tc>
                <a:tc>
                  <a:txBody>
                    <a:bodyPr/>
                    <a:lstStyle/>
                    <a:p>
                      <a:pPr algn="ctr"/>
                      <a:r>
                        <a:rPr lang="en-US" sz="1800" kern="1200" dirty="0">
                          <a:solidFill>
                            <a:schemeClr val="tx1">
                              <a:lumMod val="50000"/>
                            </a:schemeClr>
                          </a:solidFill>
                          <a:latin typeface="+mn-lt"/>
                          <a:ea typeface="+mn-ea"/>
                          <a:cs typeface="+mn-cs"/>
                        </a:rPr>
                        <a:t>16.67</a:t>
                      </a:r>
                    </a:p>
                  </a:txBody>
                  <a:tcPr/>
                </a:tc>
                <a:extLst>
                  <a:ext uri="{0D108BD9-81ED-4DB2-BD59-A6C34878D82A}">
                    <a16:rowId xmlns:a16="http://schemas.microsoft.com/office/drawing/2014/main" val="10001"/>
                  </a:ext>
                </a:extLst>
              </a:tr>
              <a:tr h="336784">
                <a:tc>
                  <a:txBody>
                    <a:bodyPr/>
                    <a:lstStyle/>
                    <a:p>
                      <a:r>
                        <a:rPr lang="en-US" sz="1700" dirty="0"/>
                        <a:t>Class Size</a:t>
                      </a:r>
                    </a:p>
                  </a:txBody>
                  <a:tcPr/>
                </a:tc>
                <a:tc>
                  <a:txBody>
                    <a:bodyPr/>
                    <a:lstStyle/>
                    <a:p>
                      <a:pPr algn="ctr"/>
                      <a:r>
                        <a:rPr lang="en-US" sz="1800" dirty="0"/>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2"/>
                  </a:ext>
                </a:extLst>
              </a:tr>
              <a:tr h="380439">
                <a:tc>
                  <a:txBody>
                    <a:bodyPr/>
                    <a:lstStyle/>
                    <a:p>
                      <a:r>
                        <a:rPr lang="en-US" sz="1700" dirty="0"/>
                        <a:t>Teacher</a:t>
                      </a:r>
                      <a:r>
                        <a:rPr lang="en-US" sz="1700" baseline="0" dirty="0"/>
                        <a:t> Turnover</a:t>
                      </a:r>
                      <a:endParaRPr lang="en-US" sz="1700" dirty="0"/>
                    </a:p>
                  </a:txBody>
                  <a:tcPr/>
                </a:tc>
                <a:tc>
                  <a:txBody>
                    <a:bodyPr/>
                    <a:lstStyle/>
                    <a:p>
                      <a:pPr algn="ctr"/>
                      <a:r>
                        <a:rPr lang="en-US" sz="1800" dirty="0"/>
                        <a:t>5</a:t>
                      </a:r>
                    </a:p>
                  </a:txBody>
                  <a:tcPr/>
                </a:tc>
                <a:tc>
                  <a:txBody>
                    <a:bodyPr/>
                    <a:lstStyle/>
                    <a:p>
                      <a:pPr algn="ctr"/>
                      <a:r>
                        <a:rPr lang="en-US" sz="1800" kern="1200" dirty="0">
                          <a:solidFill>
                            <a:schemeClr val="tx1">
                              <a:lumMod val="50000"/>
                            </a:schemeClr>
                          </a:solidFill>
                        </a:rPr>
                        <a:t>5</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3"/>
                  </a:ext>
                </a:extLst>
              </a:tr>
              <a:tr h="360486">
                <a:tc>
                  <a:txBody>
                    <a:bodyPr/>
                    <a:lstStyle/>
                    <a:p>
                      <a:r>
                        <a:rPr lang="en-US" sz="1700" dirty="0"/>
                        <a:t>Tax Base</a:t>
                      </a:r>
                    </a:p>
                  </a:txBody>
                  <a:tcPr/>
                </a:tc>
                <a:tc>
                  <a:txBody>
                    <a:bodyPr/>
                    <a:lstStyle/>
                    <a:p>
                      <a:pPr algn="ctr"/>
                      <a:r>
                        <a:rPr lang="en-US" sz="1800" dirty="0"/>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3613667851"/>
                  </a:ext>
                </a:extLst>
              </a:tr>
              <a:tr h="336784">
                <a:tc>
                  <a:txBody>
                    <a:bodyPr/>
                    <a:lstStyle/>
                    <a:p>
                      <a:r>
                        <a:rPr lang="en-US" sz="1700" dirty="0"/>
                        <a:t>Budget Support</a:t>
                      </a:r>
                    </a:p>
                  </a:txBody>
                  <a:tcPr/>
                </a:tc>
                <a:tc>
                  <a:txBody>
                    <a:bodyPr/>
                    <a:lstStyle/>
                    <a:p>
                      <a:pPr algn="ctr"/>
                      <a:r>
                        <a:rPr lang="en-US" sz="1800" dirty="0"/>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3265844790"/>
                  </a:ext>
                </a:extLst>
              </a:tr>
              <a:tr h="370945">
                <a:tc>
                  <a:txBody>
                    <a:bodyPr/>
                    <a:lstStyle/>
                    <a:p>
                      <a:r>
                        <a:rPr lang="en-US" sz="1700" dirty="0"/>
                        <a:t>ELL</a:t>
                      </a:r>
                    </a:p>
                  </a:txBody>
                  <a:tcPr/>
                </a:tc>
                <a:tc>
                  <a:txBody>
                    <a:bodyPr/>
                    <a:lstStyle/>
                    <a:p>
                      <a:pPr algn="ctr"/>
                      <a:r>
                        <a:rPr lang="en-US" sz="1800" dirty="0"/>
                        <a:t>10</a:t>
                      </a:r>
                    </a:p>
                  </a:txBody>
                  <a:tcPr/>
                </a:tc>
                <a:tc>
                  <a:txBody>
                    <a:bodyPr/>
                    <a:lstStyle/>
                    <a:p>
                      <a:pPr algn="ctr"/>
                      <a:r>
                        <a:rPr lang="en-US" sz="1800" kern="1200" dirty="0">
                          <a:solidFill>
                            <a:schemeClr val="tx1">
                              <a:lumMod val="50000"/>
                            </a:schemeClr>
                          </a:solidFill>
                        </a:rPr>
                        <a:t>10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4"/>
                  </a:ext>
                </a:extLst>
              </a:tr>
              <a:tr h="471498">
                <a:tc>
                  <a:txBody>
                    <a:bodyPr/>
                    <a:lstStyle/>
                    <a:p>
                      <a:r>
                        <a:rPr lang="en-US" sz="1700" dirty="0"/>
                        <a:t>   Total</a:t>
                      </a:r>
                      <a:endParaRPr lang="en-US" sz="1700" b="1" dirty="0"/>
                    </a:p>
                  </a:txBody>
                  <a:tcPr/>
                </a:tc>
                <a:tc>
                  <a:txBody>
                    <a:bodyPr/>
                    <a:lstStyle/>
                    <a:p>
                      <a:pPr algn="ctr"/>
                      <a:r>
                        <a:rPr lang="en-US" sz="1800" dirty="0"/>
                        <a:t>21.7 points</a:t>
                      </a:r>
                      <a:endParaRPr lang="en-US" sz="1800" b="1" dirty="0"/>
                    </a:p>
                  </a:txBody>
                  <a:tcPr/>
                </a:tc>
                <a:tc>
                  <a:txBody>
                    <a:bodyPr/>
                    <a:lstStyle/>
                    <a:p>
                      <a:pPr algn="ctr"/>
                      <a:r>
                        <a:rPr lang="en-US" sz="1800" kern="1200" dirty="0">
                          <a:solidFill>
                            <a:schemeClr val="tx1">
                              <a:lumMod val="50000"/>
                            </a:schemeClr>
                          </a:solidFill>
                        </a:rPr>
                        <a:t>21.7 points </a:t>
                      </a:r>
                      <a:endParaRPr lang="en-US" sz="1800" b="1"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7995240" y="5455978"/>
            <a:ext cx="795746" cy="503578"/>
          </a:xfrm>
        </p:spPr>
        <p:txBody>
          <a:bodyPr/>
          <a:lstStyle/>
          <a:p>
            <a:fld id="{2112CBF6-1376-42D6-A48F-A2DAB8C75410}" type="slidenum">
              <a:rPr lang="en-US" smtClean="0"/>
              <a:t>28</a:t>
            </a:fld>
            <a:endParaRPr lang="en-US" dirty="0"/>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2"/>
          <a:stretch>
            <a:fillRect/>
          </a:stretch>
        </p:blipFill>
        <p:spPr>
          <a:xfrm>
            <a:off x="381000" y="5911673"/>
            <a:ext cx="709967" cy="709967"/>
          </a:xfrm>
          <a:prstGeom prst="rect">
            <a:avLst/>
          </a:prstGeom>
        </p:spPr>
      </p:pic>
      <p:graphicFrame>
        <p:nvGraphicFramePr>
          <p:cNvPr id="10" name="Diagram 9"/>
          <p:cNvGraphicFramePr/>
          <p:nvPr>
            <p:extLst>
              <p:ext uri="{D42A27DB-BD31-4B8C-83A1-F6EECF244321}">
                <p14:modId xmlns:p14="http://schemas.microsoft.com/office/powerpoint/2010/main" val="1452214029"/>
              </p:ext>
            </p:extLst>
          </p:nvPr>
        </p:nvGraphicFramePr>
        <p:xfrm>
          <a:off x="2394086" y="5047533"/>
          <a:ext cx="4572000" cy="81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37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Content Placeholder 3"/>
          <p:cNvPicPr>
            <a:picLocks noGrp="1" noChangeAspect="1"/>
          </p:cNvPicPr>
          <p:nvPr>
            <p:ph idx="1"/>
          </p:nvPr>
        </p:nvPicPr>
        <p:blipFill>
          <a:blip r:embed="rId2"/>
          <a:stretch>
            <a:fillRect/>
          </a:stretch>
        </p:blipFill>
        <p:spPr>
          <a:xfrm>
            <a:off x="2209800" y="1905000"/>
            <a:ext cx="4067175" cy="406717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42111DAB-6426-4523-A227-8704EA05302A}" type="slidenum">
              <a:rPr lang="en-US" smtClean="0"/>
              <a:pPr/>
              <a:t>29</a:t>
            </a:fld>
            <a:endParaRPr lang="en-US" dirty="0"/>
          </a:p>
        </p:txBody>
      </p:sp>
    </p:spTree>
    <p:extLst>
      <p:ext uri="{BB962C8B-B14F-4D97-AF65-F5344CB8AC3E}">
        <p14:creationId xmlns:p14="http://schemas.microsoft.com/office/powerpoint/2010/main" val="342389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Projection </a:t>
            </a:r>
            <a:r>
              <a:rPr lang="en-US"/>
              <a:t>of 2019-2020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4281437"/>
              </p:ext>
            </p:extLst>
          </p:nvPr>
        </p:nvGraphicFramePr>
        <p:xfrm>
          <a:off x="990600" y="1731065"/>
          <a:ext cx="7086600" cy="3207475"/>
        </p:xfrm>
        <a:graphic>
          <a:graphicData uri="http://schemas.openxmlformats.org/drawingml/2006/table">
            <a:tbl>
              <a:tblPr firstRow="1" bandRow="1">
                <a:tableStyleId>{93296810-A885-4BE3-A3E7-6D5BEEA58F35}</a:tableStyleId>
              </a:tblPr>
              <a:tblGrid>
                <a:gridCol w="4580364">
                  <a:extLst>
                    <a:ext uri="{9D8B030D-6E8A-4147-A177-3AD203B41FA5}">
                      <a16:colId xmlns:a16="http://schemas.microsoft.com/office/drawing/2014/main" val="20000"/>
                    </a:ext>
                  </a:extLst>
                </a:gridCol>
                <a:gridCol w="2506236">
                  <a:extLst>
                    <a:ext uri="{9D8B030D-6E8A-4147-A177-3AD203B41FA5}">
                      <a16:colId xmlns:a16="http://schemas.microsoft.com/office/drawing/2014/main" val="20001"/>
                    </a:ext>
                  </a:extLst>
                </a:gridCol>
              </a:tblGrid>
              <a:tr h="501287">
                <a:tc>
                  <a:txBody>
                    <a:bodyPr/>
                    <a:lstStyle/>
                    <a:p>
                      <a:endParaRPr lang="en-US" sz="2000" dirty="0">
                        <a:solidFill>
                          <a:schemeClr val="bg1"/>
                        </a:solidFill>
                      </a:endParaRPr>
                    </a:p>
                  </a:txBody>
                  <a:tcPr/>
                </a:tc>
                <a:tc>
                  <a:txBody>
                    <a:bodyPr/>
                    <a:lstStyle/>
                    <a:p>
                      <a:pPr algn="ctr"/>
                      <a:r>
                        <a:rPr lang="en-US" sz="2000" dirty="0">
                          <a:solidFill>
                            <a:schemeClr val="bg1"/>
                          </a:solidFill>
                        </a:rPr>
                        <a:t>2019-2020</a:t>
                      </a:r>
                    </a:p>
                  </a:txBody>
                  <a:tcPr/>
                </a:tc>
                <a:extLst>
                  <a:ext uri="{0D108BD9-81ED-4DB2-BD59-A6C34878D82A}">
                    <a16:rowId xmlns:a16="http://schemas.microsoft.com/office/drawing/2014/main" val="10000"/>
                  </a:ext>
                </a:extLst>
              </a:tr>
              <a:tr h="501287">
                <a:tc>
                  <a:txBody>
                    <a:bodyPr/>
                    <a:lstStyle/>
                    <a:p>
                      <a:r>
                        <a:rPr lang="en-US" sz="2000" dirty="0"/>
                        <a:t>Projected Revenues</a:t>
                      </a:r>
                    </a:p>
                  </a:txBody>
                  <a:tcPr/>
                </a:tc>
                <a:tc>
                  <a:txBody>
                    <a:bodyPr/>
                    <a:lstStyle/>
                    <a:p>
                      <a:pPr algn="r"/>
                      <a:r>
                        <a:rPr lang="en-US" sz="2000" dirty="0"/>
                        <a:t>$19,765,564</a:t>
                      </a:r>
                    </a:p>
                  </a:txBody>
                  <a:tcPr/>
                </a:tc>
                <a:extLst>
                  <a:ext uri="{0D108BD9-81ED-4DB2-BD59-A6C34878D82A}">
                    <a16:rowId xmlns:a16="http://schemas.microsoft.com/office/drawing/2014/main" val="10001"/>
                  </a:ext>
                </a:extLst>
              </a:tr>
              <a:tr h="501287">
                <a:tc>
                  <a:txBody>
                    <a:bodyPr/>
                    <a:lstStyle/>
                    <a:p>
                      <a:r>
                        <a:rPr lang="en-US" sz="2000" dirty="0"/>
                        <a:t>Projected</a:t>
                      </a:r>
                      <a:r>
                        <a:rPr lang="en-US" sz="2000" baseline="0" dirty="0"/>
                        <a:t> </a:t>
                      </a:r>
                      <a:r>
                        <a:rPr lang="en-US" sz="2000" dirty="0"/>
                        <a:t>Expenditures</a:t>
                      </a:r>
                    </a:p>
                  </a:txBody>
                  <a:tcPr/>
                </a:tc>
                <a:tc>
                  <a:txBody>
                    <a:bodyPr/>
                    <a:lstStyle/>
                    <a:p>
                      <a:pPr algn="r"/>
                      <a:r>
                        <a:rPr lang="en-US" sz="2000" dirty="0"/>
                        <a:t>$19,213,601</a:t>
                      </a:r>
                    </a:p>
                  </a:txBody>
                  <a:tcPr/>
                </a:tc>
                <a:extLst>
                  <a:ext uri="{0D108BD9-81ED-4DB2-BD59-A6C34878D82A}">
                    <a16:rowId xmlns:a16="http://schemas.microsoft.com/office/drawing/2014/main" val="10002"/>
                  </a:ext>
                </a:extLst>
              </a:tr>
              <a:tr h="501287">
                <a:tc>
                  <a:txBody>
                    <a:bodyPr/>
                    <a:lstStyle/>
                    <a:p>
                      <a:r>
                        <a:rPr lang="en-US" sz="2000" dirty="0"/>
                        <a:t>Projected Operating Surplus/(Deficit)</a:t>
                      </a:r>
                    </a:p>
                  </a:txBody>
                  <a:tcPr/>
                </a:tc>
                <a:tc>
                  <a:txBody>
                    <a:bodyPr/>
                    <a:lstStyle/>
                    <a:p>
                      <a:pPr algn="r"/>
                      <a:r>
                        <a:rPr lang="en-US" sz="2000" dirty="0"/>
                        <a:t>  $551,963</a:t>
                      </a:r>
                      <a:endParaRPr lang="en-US" sz="2000" dirty="0">
                        <a:solidFill>
                          <a:srgbClr val="C00000"/>
                        </a:solidFill>
                      </a:endParaRPr>
                    </a:p>
                  </a:txBody>
                  <a:tcPr/>
                </a:tc>
                <a:extLst>
                  <a:ext uri="{0D108BD9-81ED-4DB2-BD59-A6C34878D82A}">
                    <a16:rowId xmlns:a16="http://schemas.microsoft.com/office/drawing/2014/main" val="10003"/>
                  </a:ext>
                </a:extLst>
              </a:tr>
              <a:tr h="501287">
                <a:tc>
                  <a:txBody>
                    <a:bodyPr/>
                    <a:lstStyle/>
                    <a:p>
                      <a:endParaRPr lang="en-US" sz="2000" dirty="0"/>
                    </a:p>
                  </a:txBody>
                  <a:tcPr/>
                </a:tc>
                <a:tc>
                  <a:txBody>
                    <a:bodyPr/>
                    <a:lstStyle/>
                    <a:p>
                      <a:pPr algn="r"/>
                      <a:endParaRPr lang="en-US" sz="2000" dirty="0"/>
                    </a:p>
                  </a:txBody>
                  <a:tcPr/>
                </a:tc>
                <a:extLst>
                  <a:ext uri="{0D108BD9-81ED-4DB2-BD59-A6C34878D82A}">
                    <a16:rowId xmlns:a16="http://schemas.microsoft.com/office/drawing/2014/main" val="10004"/>
                  </a:ext>
                </a:extLst>
              </a:tr>
              <a:tr h="501287">
                <a:tc>
                  <a:txBody>
                    <a:bodyPr/>
                    <a:lstStyle/>
                    <a:p>
                      <a:r>
                        <a:rPr lang="en-US" sz="2000" dirty="0"/>
                        <a:t>Projected Gain (Loss) in Total Fund Balance</a:t>
                      </a:r>
                    </a:p>
                  </a:txBody>
                  <a:tcPr/>
                </a:tc>
                <a:tc>
                  <a:txBody>
                    <a:bodyPr/>
                    <a:lstStyle/>
                    <a:p>
                      <a:pPr algn="r"/>
                      <a:r>
                        <a:rPr lang="en-US" sz="2000" dirty="0"/>
                        <a:t>$551,963</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219200" y="5044368"/>
            <a:ext cx="6705600" cy="923330"/>
          </a:xfrm>
          <a:prstGeom prst="rect">
            <a:avLst/>
          </a:prstGeom>
          <a:noFill/>
        </p:spPr>
        <p:txBody>
          <a:bodyPr wrap="square" rtlCol="0">
            <a:spAutoFit/>
          </a:bodyPr>
          <a:lstStyle/>
          <a:p>
            <a:pPr algn="ctr"/>
            <a:r>
              <a:rPr lang="en-US" dirty="0">
                <a:solidFill>
                  <a:schemeClr val="tx2"/>
                </a:solidFill>
              </a:rPr>
              <a:t>Note: This projection is expected to be refined as additional information on such things as staffing changes, boces services, tuition costs and utilities become available.</a:t>
            </a:r>
          </a:p>
        </p:txBody>
      </p:sp>
      <p:sp>
        <p:nvSpPr>
          <p:cNvPr id="5" name="TextBox 4"/>
          <p:cNvSpPr txBox="1"/>
          <p:nvPr/>
        </p:nvSpPr>
        <p:spPr>
          <a:xfrm>
            <a:off x="0" y="6073526"/>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2"/>
          <a:stretch>
            <a:fillRect/>
          </a:stretch>
        </p:blipFill>
        <p:spPr>
          <a:xfrm>
            <a:off x="381000" y="5956914"/>
            <a:ext cx="709967" cy="709967"/>
          </a:xfrm>
          <a:prstGeom prst="rect">
            <a:avLst/>
          </a:prstGeom>
        </p:spPr>
      </p:pic>
      <p:sp>
        <p:nvSpPr>
          <p:cNvPr id="7" name="Slide Number Placeholder 6"/>
          <p:cNvSpPr>
            <a:spLocks noGrp="1"/>
          </p:cNvSpPr>
          <p:nvPr>
            <p:ph type="sldNum" sz="quarter" idx="12"/>
          </p:nvPr>
        </p:nvSpPr>
        <p:spPr/>
        <p:txBody>
          <a:bodyPr/>
          <a:lstStyle/>
          <a:p>
            <a:fld id="{42111DAB-6426-4523-A227-8704EA05302A}" type="slidenum">
              <a:rPr lang="en-US" smtClean="0"/>
              <a:pPr/>
              <a:t>3</a:t>
            </a:fld>
            <a:endParaRPr lang="en-US" dirty="0"/>
          </a:p>
        </p:txBody>
      </p:sp>
    </p:spTree>
    <p:extLst>
      <p:ext uri="{BB962C8B-B14F-4D97-AF65-F5344CB8AC3E}">
        <p14:creationId xmlns:p14="http://schemas.microsoft.com/office/powerpoint/2010/main" val="207972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Projected 19-20 performance</a:t>
            </a:r>
          </a:p>
        </p:txBody>
      </p:sp>
      <p:sp>
        <p:nvSpPr>
          <p:cNvPr id="3" name="Content Placeholder 2"/>
          <p:cNvSpPr>
            <a:spLocks noGrp="1"/>
          </p:cNvSpPr>
          <p:nvPr>
            <p:ph idx="1"/>
          </p:nvPr>
        </p:nvSpPr>
        <p:spPr>
          <a:xfrm>
            <a:off x="840000" y="1861007"/>
            <a:ext cx="7675350" cy="4050665"/>
          </a:xfrm>
        </p:spPr>
        <p:txBody>
          <a:bodyPr>
            <a:normAutofit/>
          </a:bodyPr>
          <a:lstStyle/>
          <a:p>
            <a:r>
              <a:rPr lang="en-US" dirty="0">
                <a:solidFill>
                  <a:schemeClr val="tx1"/>
                </a:solidFill>
              </a:rPr>
              <a:t>Factors that have contributed to the 2019-20 projection:</a:t>
            </a:r>
          </a:p>
          <a:p>
            <a:r>
              <a:rPr lang="en-US" dirty="0">
                <a:solidFill>
                  <a:schemeClr val="accent5">
                    <a:lumMod val="75000"/>
                  </a:schemeClr>
                </a:solidFill>
              </a:rPr>
              <a:t>Revenue</a:t>
            </a:r>
          </a:p>
          <a:p>
            <a:pPr lvl="1"/>
            <a:r>
              <a:rPr lang="en-US" sz="2400" dirty="0">
                <a:solidFill>
                  <a:schemeClr val="tx1"/>
                </a:solidFill>
              </a:rPr>
              <a:t>Increased interest earnings</a:t>
            </a:r>
          </a:p>
          <a:p>
            <a:pPr lvl="1"/>
            <a:r>
              <a:rPr lang="en-US" sz="2400" dirty="0">
                <a:solidFill>
                  <a:schemeClr val="tx1"/>
                </a:solidFill>
              </a:rPr>
              <a:t>Increased Medicaid assistance</a:t>
            </a:r>
          </a:p>
          <a:p>
            <a:r>
              <a:rPr lang="en-US" dirty="0">
                <a:solidFill>
                  <a:schemeClr val="accent5">
                    <a:lumMod val="75000"/>
                  </a:schemeClr>
                </a:solidFill>
              </a:rPr>
              <a:t>Expenditures</a:t>
            </a:r>
          </a:p>
          <a:p>
            <a:pPr lvl="1"/>
            <a:r>
              <a:rPr lang="en-US" sz="2400" dirty="0">
                <a:solidFill>
                  <a:schemeClr val="tx1"/>
                </a:solidFill>
              </a:rPr>
              <a:t>Savings on Special Education placements</a:t>
            </a:r>
          </a:p>
          <a:p>
            <a:pPr lvl="1"/>
            <a:r>
              <a:rPr lang="en-US" sz="2400" dirty="0">
                <a:solidFill>
                  <a:schemeClr val="tx1"/>
                </a:solidFill>
              </a:rPr>
              <a:t>Anticipated savings in fuel oil and gas/diesel fuels</a:t>
            </a:r>
          </a:p>
        </p:txBody>
      </p:sp>
      <p:sp>
        <p:nvSpPr>
          <p:cNvPr id="4" name="TextBox 3"/>
          <p:cNvSpPr txBox="1"/>
          <p:nvPr/>
        </p:nvSpPr>
        <p:spPr>
          <a:xfrm>
            <a:off x="0" y="6081991"/>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5" name="Picture 4"/>
          <p:cNvPicPr>
            <a:picLocks noChangeAspect="1"/>
          </p:cNvPicPr>
          <p:nvPr/>
        </p:nvPicPr>
        <p:blipFill>
          <a:blip r:embed="rId2"/>
          <a:stretch>
            <a:fillRect/>
          </a:stretch>
        </p:blipFill>
        <p:spPr>
          <a:xfrm>
            <a:off x="381000" y="5911673"/>
            <a:ext cx="709967" cy="709967"/>
          </a:xfrm>
          <a:prstGeom prst="rect">
            <a:avLst/>
          </a:prstGeom>
        </p:spPr>
      </p:pic>
      <p:sp>
        <p:nvSpPr>
          <p:cNvPr id="6" name="Slide Number Placeholder 5"/>
          <p:cNvSpPr>
            <a:spLocks noGrp="1"/>
          </p:cNvSpPr>
          <p:nvPr>
            <p:ph type="sldNum" sz="quarter" idx="12"/>
          </p:nvPr>
        </p:nvSpPr>
        <p:spPr/>
        <p:txBody>
          <a:bodyPr/>
          <a:lstStyle/>
          <a:p>
            <a:fld id="{42111DAB-6426-4523-A227-8704EA05302A}" type="slidenum">
              <a:rPr lang="en-US" smtClean="0"/>
              <a:pPr/>
              <a:t>4</a:t>
            </a:fld>
            <a:endParaRPr lang="en-US" dirty="0"/>
          </a:p>
        </p:txBody>
      </p:sp>
    </p:spTree>
    <p:extLst>
      <p:ext uri="{BB962C8B-B14F-4D97-AF65-F5344CB8AC3E}">
        <p14:creationId xmlns:p14="http://schemas.microsoft.com/office/powerpoint/2010/main" val="25328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Status of Fund Balance 6/30/2020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2121928"/>
              </p:ext>
            </p:extLst>
          </p:nvPr>
        </p:nvGraphicFramePr>
        <p:xfrm>
          <a:off x="505385" y="2236507"/>
          <a:ext cx="8001000" cy="2489200"/>
        </p:xfrm>
        <a:graphic>
          <a:graphicData uri="http://schemas.openxmlformats.org/drawingml/2006/table">
            <a:tbl>
              <a:tblPr firstRow="1" bandRow="1">
                <a:tableStyleId>{93296810-A885-4BE3-A3E7-6D5BEEA58F35}</a:tableStyleId>
              </a:tblPr>
              <a:tblGrid>
                <a:gridCol w="2720461">
                  <a:extLst>
                    <a:ext uri="{9D8B030D-6E8A-4147-A177-3AD203B41FA5}">
                      <a16:colId xmlns:a16="http://schemas.microsoft.com/office/drawing/2014/main" val="20000"/>
                    </a:ext>
                  </a:extLst>
                </a:gridCol>
                <a:gridCol w="1895907">
                  <a:extLst>
                    <a:ext uri="{9D8B030D-6E8A-4147-A177-3AD203B41FA5}">
                      <a16:colId xmlns:a16="http://schemas.microsoft.com/office/drawing/2014/main" val="20001"/>
                    </a:ext>
                  </a:extLst>
                </a:gridCol>
                <a:gridCol w="1692316">
                  <a:extLst>
                    <a:ext uri="{9D8B030D-6E8A-4147-A177-3AD203B41FA5}">
                      <a16:colId xmlns:a16="http://schemas.microsoft.com/office/drawing/2014/main" val="20002"/>
                    </a:ext>
                  </a:extLst>
                </a:gridCol>
                <a:gridCol w="1692316">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a:solidFill>
                            <a:schemeClr val="bg1"/>
                          </a:solidFill>
                        </a:rPr>
                        <a:t>2018-19</a:t>
                      </a:r>
                    </a:p>
                    <a:p>
                      <a:r>
                        <a:rPr lang="en-US" sz="1800" dirty="0">
                          <a:solidFill>
                            <a:schemeClr val="bg1"/>
                          </a:solidFill>
                        </a:rPr>
                        <a:t>Actual</a:t>
                      </a:r>
                    </a:p>
                  </a:txBody>
                  <a:tcPr/>
                </a:tc>
                <a:tc>
                  <a:txBody>
                    <a:bodyPr/>
                    <a:lstStyle/>
                    <a:p>
                      <a:r>
                        <a:rPr lang="en-US" sz="1800" dirty="0">
                          <a:solidFill>
                            <a:schemeClr val="bg1"/>
                          </a:solidFill>
                        </a:rPr>
                        <a:t>2019-20 Projected</a:t>
                      </a:r>
                    </a:p>
                  </a:txBody>
                  <a:tcPr/>
                </a:tc>
                <a:tc>
                  <a:txBody>
                    <a:bodyPr/>
                    <a:lstStyle/>
                    <a:p>
                      <a:r>
                        <a:rPr lang="en-US" sz="1800" dirty="0">
                          <a:solidFill>
                            <a:schemeClr val="bg1"/>
                          </a:solidFill>
                        </a:rPr>
                        <a:t>Increase/ (Decrease)</a:t>
                      </a:r>
                    </a:p>
                  </a:txBody>
                  <a:tcPr/>
                </a:tc>
                <a:extLst>
                  <a:ext uri="{0D108BD9-81ED-4DB2-BD59-A6C34878D82A}">
                    <a16:rowId xmlns:a16="http://schemas.microsoft.com/office/drawing/2014/main" val="10000"/>
                  </a:ext>
                </a:extLst>
              </a:tr>
              <a:tr h="370840">
                <a:tc>
                  <a:txBody>
                    <a:bodyPr/>
                    <a:lstStyle/>
                    <a:p>
                      <a:r>
                        <a:rPr lang="en-US" sz="1800" dirty="0"/>
                        <a:t>Restricted</a:t>
                      </a:r>
                      <a:r>
                        <a:rPr lang="en-US" sz="1800" baseline="0" dirty="0"/>
                        <a:t> Reserves</a:t>
                      </a:r>
                      <a:endParaRPr lang="en-US" sz="1800" dirty="0"/>
                    </a:p>
                  </a:txBody>
                  <a:tcPr/>
                </a:tc>
                <a:tc>
                  <a:txBody>
                    <a:bodyPr/>
                    <a:lstStyle/>
                    <a:p>
                      <a:r>
                        <a:rPr lang="en-US" sz="1800" dirty="0"/>
                        <a:t>$3,009,257</a:t>
                      </a:r>
                    </a:p>
                  </a:txBody>
                  <a:tcPr anchor="b"/>
                </a:tc>
                <a:tc>
                  <a:txBody>
                    <a:bodyPr/>
                    <a:lstStyle/>
                    <a:p>
                      <a:r>
                        <a:rPr lang="en-US" sz="1800" dirty="0"/>
                        <a:t>$3,458,584</a:t>
                      </a:r>
                    </a:p>
                  </a:txBody>
                  <a:tcPr anchor="b"/>
                </a:tc>
                <a:tc>
                  <a:txBody>
                    <a:bodyPr/>
                    <a:lstStyle/>
                    <a:p>
                      <a:r>
                        <a:rPr lang="en-US" sz="1800" dirty="0"/>
                        <a:t>$449,327</a:t>
                      </a:r>
                      <a:endParaRPr lang="en-US" sz="1800" dirty="0">
                        <a:solidFill>
                          <a:srgbClr val="C00000"/>
                        </a:solidFill>
                      </a:endParaRPr>
                    </a:p>
                  </a:txBody>
                  <a:tcPr anchor="b"/>
                </a:tc>
                <a:extLst>
                  <a:ext uri="{0D108BD9-81ED-4DB2-BD59-A6C34878D82A}">
                    <a16:rowId xmlns:a16="http://schemas.microsoft.com/office/drawing/2014/main" val="10001"/>
                  </a:ext>
                </a:extLst>
              </a:tr>
              <a:tr h="370840">
                <a:tc>
                  <a:txBody>
                    <a:bodyPr/>
                    <a:lstStyle/>
                    <a:p>
                      <a:r>
                        <a:rPr lang="en-US" sz="1800" dirty="0"/>
                        <a:t>Appropriated FB</a:t>
                      </a:r>
                    </a:p>
                  </a:txBody>
                  <a:tcPr/>
                </a:tc>
                <a:tc>
                  <a:txBody>
                    <a:bodyPr/>
                    <a:lstStyle/>
                    <a:p>
                      <a:r>
                        <a:rPr lang="en-US" sz="1800" dirty="0"/>
                        <a:t>$500,000</a:t>
                      </a:r>
                    </a:p>
                  </a:txBody>
                  <a:tcPr anchor="b"/>
                </a:tc>
                <a:tc>
                  <a:txBody>
                    <a:bodyPr/>
                    <a:lstStyle/>
                    <a:p>
                      <a:r>
                        <a:rPr lang="en-US" sz="1800" dirty="0"/>
                        <a:t>$593,000</a:t>
                      </a:r>
                    </a:p>
                  </a:txBody>
                  <a:tcPr anchor="b"/>
                </a:tc>
                <a:tc>
                  <a:txBody>
                    <a:bodyPr/>
                    <a:lstStyle/>
                    <a:p>
                      <a:r>
                        <a:rPr lang="en-US" sz="1800" dirty="0"/>
                        <a:t>$93,000</a:t>
                      </a:r>
                      <a:endParaRPr lang="en-US" sz="1800" dirty="0">
                        <a:solidFill>
                          <a:schemeClr val="bg1"/>
                        </a:solidFill>
                      </a:endParaRPr>
                    </a:p>
                  </a:txBody>
                  <a:tcPr anchor="b"/>
                </a:tc>
                <a:extLst>
                  <a:ext uri="{0D108BD9-81ED-4DB2-BD59-A6C34878D82A}">
                    <a16:rowId xmlns:a16="http://schemas.microsoft.com/office/drawing/2014/main" val="10002"/>
                  </a:ext>
                </a:extLst>
              </a:tr>
              <a:tr h="294640">
                <a:tc>
                  <a:txBody>
                    <a:bodyPr/>
                    <a:lstStyle/>
                    <a:p>
                      <a:r>
                        <a:rPr lang="en-US" sz="1800" dirty="0"/>
                        <a:t>Encumbrances</a:t>
                      </a:r>
                    </a:p>
                  </a:txBody>
                  <a:tcPr/>
                </a:tc>
                <a:tc>
                  <a:txBody>
                    <a:bodyPr/>
                    <a:lstStyle/>
                    <a:p>
                      <a:r>
                        <a:rPr lang="en-US" sz="1800" dirty="0"/>
                        <a:t>$31,474</a:t>
                      </a:r>
                    </a:p>
                  </a:txBody>
                  <a:tcPr anchor="b"/>
                </a:tc>
                <a:tc>
                  <a:txBody>
                    <a:bodyPr/>
                    <a:lstStyle/>
                    <a:p>
                      <a:r>
                        <a:rPr lang="en-US" sz="1800" dirty="0"/>
                        <a:t>$0</a:t>
                      </a:r>
                    </a:p>
                  </a:txBody>
                  <a:tcPr anchor="b"/>
                </a:tc>
                <a:tc>
                  <a:txBody>
                    <a:bodyPr/>
                    <a:lstStyle/>
                    <a:p>
                      <a:r>
                        <a:rPr lang="en-US" sz="1800" dirty="0"/>
                        <a:t>($31,474)</a:t>
                      </a:r>
                      <a:endParaRPr lang="en-US" sz="1800" dirty="0">
                        <a:solidFill>
                          <a:srgbClr val="C00000"/>
                        </a:solidFill>
                      </a:endParaRPr>
                    </a:p>
                  </a:txBody>
                  <a:tcPr anchor="b"/>
                </a:tc>
                <a:extLst>
                  <a:ext uri="{0D108BD9-81ED-4DB2-BD59-A6C34878D82A}">
                    <a16:rowId xmlns:a16="http://schemas.microsoft.com/office/drawing/2014/main" val="10003"/>
                  </a:ext>
                </a:extLst>
              </a:tr>
              <a:tr h="370840">
                <a:tc>
                  <a:txBody>
                    <a:bodyPr/>
                    <a:lstStyle/>
                    <a:p>
                      <a:r>
                        <a:rPr lang="en-US" sz="1800" dirty="0"/>
                        <a:t>Unassigned FB</a:t>
                      </a:r>
                    </a:p>
                  </a:txBody>
                  <a:tcPr/>
                </a:tc>
                <a:tc>
                  <a:txBody>
                    <a:bodyPr/>
                    <a:lstStyle/>
                    <a:p>
                      <a:r>
                        <a:rPr lang="en-US" sz="1800" dirty="0"/>
                        <a:t>$733,810</a:t>
                      </a:r>
                    </a:p>
                  </a:txBody>
                  <a:tcPr anchor="b"/>
                </a:tc>
                <a:tc>
                  <a:txBody>
                    <a:bodyPr/>
                    <a:lstStyle/>
                    <a:p>
                      <a:r>
                        <a:rPr lang="en-US" sz="1800" dirty="0"/>
                        <a:t>$774,920</a:t>
                      </a:r>
                    </a:p>
                  </a:txBody>
                  <a:tcPr anchor="b"/>
                </a:tc>
                <a:tc>
                  <a:txBody>
                    <a:bodyPr/>
                    <a:lstStyle/>
                    <a:p>
                      <a:r>
                        <a:rPr lang="en-US" sz="1800" dirty="0"/>
                        <a:t>$41,110</a:t>
                      </a:r>
                      <a:endParaRPr lang="en-US" sz="1800" dirty="0">
                        <a:solidFill>
                          <a:schemeClr val="bg1"/>
                        </a:solidFill>
                      </a:endParaRPr>
                    </a:p>
                  </a:txBody>
                  <a:tcPr anchor="b"/>
                </a:tc>
                <a:extLst>
                  <a:ext uri="{0D108BD9-81ED-4DB2-BD59-A6C34878D82A}">
                    <a16:rowId xmlns:a16="http://schemas.microsoft.com/office/drawing/2014/main" val="10004"/>
                  </a:ext>
                </a:extLst>
              </a:tr>
              <a:tr h="370840">
                <a:tc>
                  <a:txBody>
                    <a:bodyPr/>
                    <a:lstStyle/>
                    <a:p>
                      <a:r>
                        <a:rPr lang="en-US" sz="1800" dirty="0"/>
                        <a:t>TOTAL FUND</a:t>
                      </a:r>
                      <a:r>
                        <a:rPr lang="en-US" sz="1800" baseline="0" dirty="0"/>
                        <a:t> BALANCE</a:t>
                      </a:r>
                      <a:endParaRPr lang="en-US" sz="1800" b="1" dirty="0">
                        <a:solidFill>
                          <a:schemeClr val="bg1"/>
                        </a:solidFill>
                      </a:endParaRPr>
                    </a:p>
                  </a:txBody>
                  <a:tcPr anchor="b"/>
                </a:tc>
                <a:tc>
                  <a:txBody>
                    <a:bodyPr/>
                    <a:lstStyle/>
                    <a:p>
                      <a:r>
                        <a:rPr lang="en-US" sz="1800" dirty="0"/>
                        <a:t>$4,274,541</a:t>
                      </a:r>
                      <a:endParaRPr lang="en-US" sz="1800" b="1" dirty="0">
                        <a:solidFill>
                          <a:schemeClr val="bg1"/>
                        </a:solidFill>
                      </a:endParaRPr>
                    </a:p>
                  </a:txBody>
                  <a:tcPr anchor="b"/>
                </a:tc>
                <a:tc>
                  <a:txBody>
                    <a:bodyPr/>
                    <a:lstStyle/>
                    <a:p>
                      <a:r>
                        <a:rPr lang="en-US" sz="1800" dirty="0"/>
                        <a:t>$4,826,504</a:t>
                      </a:r>
                      <a:endParaRPr lang="en-US" sz="1800" b="1" dirty="0">
                        <a:solidFill>
                          <a:schemeClr val="bg1"/>
                        </a:solidFill>
                      </a:endParaRPr>
                    </a:p>
                  </a:txBody>
                  <a:tcPr anchor="b"/>
                </a:tc>
                <a:tc>
                  <a:txBody>
                    <a:bodyPr/>
                    <a:lstStyle/>
                    <a:p>
                      <a:r>
                        <a:rPr lang="en-US" sz="1800" dirty="0"/>
                        <a:t>$551,963</a:t>
                      </a:r>
                      <a:endParaRPr lang="en-US" sz="1800" b="1" dirty="0">
                        <a:solidFill>
                          <a:srgbClr val="C00000"/>
                        </a:solidFill>
                      </a:endParaRPr>
                    </a:p>
                  </a:txBody>
                  <a:tcPr anchor="b"/>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2112CBF6-1376-42D6-A48F-A2DAB8C75410}" type="slidenum">
              <a:rPr lang="en-US" smtClean="0"/>
              <a:t>5</a:t>
            </a:fld>
            <a:endParaRPr lang="en-US" dirty="0"/>
          </a:p>
        </p:txBody>
      </p:sp>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2"/>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89792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Reserves 6/30/2020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7830732"/>
              </p:ext>
            </p:extLst>
          </p:nvPr>
        </p:nvGraphicFramePr>
        <p:xfrm>
          <a:off x="514350" y="1513565"/>
          <a:ext cx="8001000" cy="4241800"/>
        </p:xfrm>
        <a:graphic>
          <a:graphicData uri="http://schemas.openxmlformats.org/drawingml/2006/table">
            <a:tbl>
              <a:tblPr firstRow="1" bandRow="1">
                <a:tableStyleId>{93296810-A885-4BE3-A3E7-6D5BEEA58F35}</a:tableStyleId>
              </a:tblPr>
              <a:tblGrid>
                <a:gridCol w="306705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a:solidFill>
                            <a:schemeClr val="bg1"/>
                          </a:solidFill>
                        </a:rPr>
                        <a:t>2018-19</a:t>
                      </a:r>
                    </a:p>
                    <a:p>
                      <a:r>
                        <a:rPr lang="en-US" sz="1800" dirty="0">
                          <a:solidFill>
                            <a:schemeClr val="bg1"/>
                          </a:solidFill>
                        </a:rPr>
                        <a:t>Actual</a:t>
                      </a:r>
                    </a:p>
                  </a:txBody>
                  <a:tcPr/>
                </a:tc>
                <a:tc>
                  <a:txBody>
                    <a:bodyPr/>
                    <a:lstStyle/>
                    <a:p>
                      <a:r>
                        <a:rPr lang="en-US" sz="1800" dirty="0">
                          <a:solidFill>
                            <a:schemeClr val="bg1"/>
                          </a:solidFill>
                        </a:rPr>
                        <a:t>2019-20 Projected</a:t>
                      </a:r>
                    </a:p>
                  </a:txBody>
                  <a:tcPr/>
                </a:tc>
                <a:tc>
                  <a:txBody>
                    <a:bodyPr/>
                    <a:lstStyle/>
                    <a:p>
                      <a:r>
                        <a:rPr lang="en-US" sz="1800" dirty="0">
                          <a:solidFill>
                            <a:schemeClr val="bg1"/>
                          </a:solidFill>
                        </a:rPr>
                        <a:t>Increase/ (Decrease)</a:t>
                      </a:r>
                    </a:p>
                  </a:txBody>
                  <a:tcPr/>
                </a:tc>
                <a:extLst>
                  <a:ext uri="{0D108BD9-81ED-4DB2-BD59-A6C34878D82A}">
                    <a16:rowId xmlns:a16="http://schemas.microsoft.com/office/drawing/2014/main" val="10000"/>
                  </a:ext>
                </a:extLst>
              </a:tr>
              <a:tr h="370840">
                <a:tc>
                  <a:txBody>
                    <a:bodyPr/>
                    <a:lstStyle/>
                    <a:p>
                      <a:r>
                        <a:rPr lang="en-US" sz="1800" dirty="0"/>
                        <a:t>Unemployment</a:t>
                      </a:r>
                      <a:r>
                        <a:rPr lang="en-US" sz="1800" baseline="0" dirty="0"/>
                        <a:t> Insurance</a:t>
                      </a:r>
                      <a:endParaRPr lang="en-US" sz="1800" dirty="0"/>
                    </a:p>
                  </a:txBody>
                  <a:tcPr/>
                </a:tc>
                <a:tc>
                  <a:txBody>
                    <a:bodyPr/>
                    <a:lstStyle/>
                    <a:p>
                      <a:r>
                        <a:rPr lang="en-US" sz="1800" dirty="0"/>
                        <a:t>$215,447</a:t>
                      </a:r>
                    </a:p>
                  </a:txBody>
                  <a:tcPr anchor="b"/>
                </a:tc>
                <a:tc>
                  <a:txBody>
                    <a:bodyPr/>
                    <a:lstStyle/>
                    <a:p>
                      <a:r>
                        <a:rPr lang="en-US" sz="1800" dirty="0"/>
                        <a:t>$217,189</a:t>
                      </a:r>
                    </a:p>
                  </a:txBody>
                  <a:tcPr anchor="b"/>
                </a:tc>
                <a:tc>
                  <a:txBody>
                    <a:bodyPr/>
                    <a:lstStyle/>
                    <a:p>
                      <a:r>
                        <a:rPr lang="en-US" sz="1800" dirty="0"/>
                        <a:t>$1,742</a:t>
                      </a:r>
                      <a:endParaRPr lang="en-US" sz="1800" dirty="0">
                        <a:solidFill>
                          <a:srgbClr val="C00000"/>
                        </a:solidFill>
                      </a:endParaRPr>
                    </a:p>
                  </a:txBody>
                  <a:tcPr anchor="b"/>
                </a:tc>
                <a:extLst>
                  <a:ext uri="{0D108BD9-81ED-4DB2-BD59-A6C34878D82A}">
                    <a16:rowId xmlns:a16="http://schemas.microsoft.com/office/drawing/2014/main" val="10001"/>
                  </a:ext>
                </a:extLst>
              </a:tr>
              <a:tr h="370840">
                <a:tc>
                  <a:txBody>
                    <a:bodyPr/>
                    <a:lstStyle/>
                    <a:p>
                      <a:r>
                        <a:rPr lang="en-US" sz="1800" dirty="0"/>
                        <a:t>Insurance Reserve</a:t>
                      </a:r>
                    </a:p>
                  </a:txBody>
                  <a:tcPr/>
                </a:tc>
                <a:tc>
                  <a:txBody>
                    <a:bodyPr/>
                    <a:lstStyle/>
                    <a:p>
                      <a:r>
                        <a:rPr lang="en-US" sz="1800" dirty="0"/>
                        <a:t>$51,260</a:t>
                      </a:r>
                    </a:p>
                  </a:txBody>
                  <a:tcPr anchor="b"/>
                </a:tc>
                <a:tc>
                  <a:txBody>
                    <a:bodyPr/>
                    <a:lstStyle/>
                    <a:p>
                      <a:r>
                        <a:rPr lang="en-US" sz="1800" dirty="0"/>
                        <a:t>$51,674</a:t>
                      </a:r>
                    </a:p>
                  </a:txBody>
                  <a:tcPr anchor="b"/>
                </a:tc>
                <a:tc>
                  <a:txBody>
                    <a:bodyPr/>
                    <a:lstStyle/>
                    <a:p>
                      <a:r>
                        <a:rPr lang="en-US" sz="1800" dirty="0"/>
                        <a:t>$414</a:t>
                      </a:r>
                      <a:endParaRPr lang="en-US" sz="1800" dirty="0">
                        <a:solidFill>
                          <a:schemeClr val="bg1"/>
                        </a:solidFill>
                      </a:endParaRPr>
                    </a:p>
                  </a:txBody>
                  <a:tcPr anchor="b"/>
                </a:tc>
                <a:extLst>
                  <a:ext uri="{0D108BD9-81ED-4DB2-BD59-A6C34878D82A}">
                    <a16:rowId xmlns:a16="http://schemas.microsoft.com/office/drawing/2014/main" val="10002"/>
                  </a:ext>
                </a:extLst>
              </a:tr>
              <a:tr h="370840">
                <a:tc>
                  <a:txBody>
                    <a:bodyPr/>
                    <a:lstStyle/>
                    <a:p>
                      <a:r>
                        <a:rPr lang="en-US" sz="1800" dirty="0"/>
                        <a:t>Employee Benefit Accrued Liability Reserve</a:t>
                      </a:r>
                    </a:p>
                  </a:txBody>
                  <a:tcPr/>
                </a:tc>
                <a:tc>
                  <a:txBody>
                    <a:bodyPr/>
                    <a:lstStyle/>
                    <a:p>
                      <a:r>
                        <a:rPr lang="en-US" sz="1800" dirty="0"/>
                        <a:t>$1,214,220</a:t>
                      </a:r>
                    </a:p>
                  </a:txBody>
                  <a:tcPr anchor="b"/>
                </a:tc>
                <a:tc>
                  <a:txBody>
                    <a:bodyPr/>
                    <a:lstStyle/>
                    <a:p>
                      <a:r>
                        <a:rPr lang="en-US" sz="1800" dirty="0"/>
                        <a:t>$1,224,036</a:t>
                      </a:r>
                    </a:p>
                  </a:txBody>
                  <a:tcPr anchor="b"/>
                </a:tc>
                <a:tc>
                  <a:txBody>
                    <a:bodyPr/>
                    <a:lstStyle/>
                    <a:p>
                      <a:r>
                        <a:rPr lang="en-US" sz="1800" dirty="0">
                          <a:solidFill>
                            <a:schemeClr val="bg1"/>
                          </a:solidFill>
                        </a:rPr>
                        <a:t>$9,816</a:t>
                      </a:r>
                    </a:p>
                  </a:txBody>
                  <a:tcPr anchor="b"/>
                </a:tc>
                <a:extLst>
                  <a:ext uri="{0D108BD9-81ED-4DB2-BD59-A6C34878D82A}">
                    <a16:rowId xmlns:a16="http://schemas.microsoft.com/office/drawing/2014/main" val="82955648"/>
                  </a:ext>
                </a:extLst>
              </a:tr>
              <a:tr h="370840">
                <a:tc>
                  <a:txBody>
                    <a:bodyPr/>
                    <a:lstStyle/>
                    <a:p>
                      <a:r>
                        <a:rPr lang="en-US" sz="1800" dirty="0"/>
                        <a:t>Retirement Contribution (ERS)</a:t>
                      </a:r>
                    </a:p>
                  </a:txBody>
                  <a:tcPr/>
                </a:tc>
                <a:tc>
                  <a:txBody>
                    <a:bodyPr/>
                    <a:lstStyle/>
                    <a:p>
                      <a:r>
                        <a:rPr lang="en-US" sz="1800" dirty="0"/>
                        <a:t>$903,290</a:t>
                      </a:r>
                    </a:p>
                  </a:txBody>
                  <a:tcPr anchor="b"/>
                </a:tc>
                <a:tc>
                  <a:txBody>
                    <a:bodyPr/>
                    <a:lstStyle/>
                    <a:p>
                      <a:r>
                        <a:rPr lang="en-US" sz="1800" dirty="0"/>
                        <a:t>$910,592</a:t>
                      </a:r>
                    </a:p>
                  </a:txBody>
                  <a:tcPr anchor="b"/>
                </a:tc>
                <a:tc>
                  <a:txBody>
                    <a:bodyPr/>
                    <a:lstStyle/>
                    <a:p>
                      <a:r>
                        <a:rPr lang="en-US" sz="1800" dirty="0">
                          <a:solidFill>
                            <a:schemeClr val="bg1"/>
                          </a:solidFill>
                        </a:rPr>
                        <a:t>$7,302</a:t>
                      </a:r>
                    </a:p>
                  </a:txBody>
                  <a:tcPr anchor="b"/>
                </a:tc>
                <a:extLst>
                  <a:ext uri="{0D108BD9-81ED-4DB2-BD59-A6C34878D82A}">
                    <a16:rowId xmlns:a16="http://schemas.microsoft.com/office/drawing/2014/main" val="3637399298"/>
                  </a:ext>
                </a:extLst>
              </a:tr>
              <a:tr h="294640">
                <a:tc>
                  <a:txBody>
                    <a:bodyPr/>
                    <a:lstStyle/>
                    <a:p>
                      <a:r>
                        <a:rPr lang="en-US" sz="1800" dirty="0"/>
                        <a:t>RCR</a:t>
                      </a:r>
                      <a:r>
                        <a:rPr lang="en-US" sz="1800" baseline="0" dirty="0"/>
                        <a:t> Sub-fund</a:t>
                      </a:r>
                      <a:r>
                        <a:rPr lang="en-US" sz="1800" dirty="0"/>
                        <a:t> (TRS)</a:t>
                      </a:r>
                    </a:p>
                  </a:txBody>
                  <a:tcPr/>
                </a:tc>
                <a:tc>
                  <a:txBody>
                    <a:bodyPr/>
                    <a:lstStyle/>
                    <a:p>
                      <a:r>
                        <a:rPr lang="en-US" sz="1800" dirty="0"/>
                        <a:t>$100,000</a:t>
                      </a:r>
                    </a:p>
                  </a:txBody>
                  <a:tcPr anchor="b"/>
                </a:tc>
                <a:tc>
                  <a:txBody>
                    <a:bodyPr/>
                    <a:lstStyle/>
                    <a:p>
                      <a:r>
                        <a:rPr lang="en-US" sz="1800" dirty="0"/>
                        <a:t>$190,808</a:t>
                      </a:r>
                    </a:p>
                  </a:txBody>
                  <a:tcPr anchor="b"/>
                </a:tc>
                <a:tc>
                  <a:txBody>
                    <a:bodyPr/>
                    <a:lstStyle/>
                    <a:p>
                      <a:r>
                        <a:rPr lang="en-US" sz="1800" dirty="0"/>
                        <a:t>$90,808</a:t>
                      </a:r>
                      <a:endParaRPr lang="en-US" sz="1800" dirty="0">
                        <a:solidFill>
                          <a:srgbClr val="C00000"/>
                        </a:solidFill>
                      </a:endParaRPr>
                    </a:p>
                  </a:txBody>
                  <a:tcPr anchor="b"/>
                </a:tc>
                <a:extLst>
                  <a:ext uri="{0D108BD9-81ED-4DB2-BD59-A6C34878D82A}">
                    <a16:rowId xmlns:a16="http://schemas.microsoft.com/office/drawing/2014/main" val="10003"/>
                  </a:ext>
                </a:extLst>
              </a:tr>
              <a:tr h="370840">
                <a:tc>
                  <a:txBody>
                    <a:bodyPr/>
                    <a:lstStyle/>
                    <a:p>
                      <a:r>
                        <a:rPr lang="en-US" sz="1800" dirty="0"/>
                        <a:t>Repair</a:t>
                      </a:r>
                      <a:r>
                        <a:rPr lang="en-US" sz="1800" baseline="0" dirty="0"/>
                        <a:t> Reserve</a:t>
                      </a:r>
                      <a:endParaRPr lang="en-US" sz="1800" dirty="0"/>
                    </a:p>
                  </a:txBody>
                  <a:tcPr/>
                </a:tc>
                <a:tc>
                  <a:txBody>
                    <a:bodyPr/>
                    <a:lstStyle/>
                    <a:p>
                      <a:r>
                        <a:rPr lang="en-US" sz="1800" dirty="0"/>
                        <a:t>$205,040</a:t>
                      </a:r>
                    </a:p>
                  </a:txBody>
                  <a:tcPr anchor="b"/>
                </a:tc>
                <a:tc>
                  <a:txBody>
                    <a:bodyPr/>
                    <a:lstStyle/>
                    <a:p>
                      <a:r>
                        <a:rPr lang="en-US" sz="1800" dirty="0"/>
                        <a:t>$206,698</a:t>
                      </a:r>
                    </a:p>
                  </a:txBody>
                  <a:tcPr anchor="b"/>
                </a:tc>
                <a:tc>
                  <a:txBody>
                    <a:bodyPr/>
                    <a:lstStyle/>
                    <a:p>
                      <a:r>
                        <a:rPr lang="en-US" sz="1800" dirty="0"/>
                        <a:t>$1,658</a:t>
                      </a:r>
                      <a:endParaRPr lang="en-US" sz="1800" dirty="0">
                        <a:solidFill>
                          <a:schemeClr val="bg1"/>
                        </a:solidFill>
                      </a:endParaRPr>
                    </a:p>
                  </a:txBody>
                  <a:tcPr anchor="b"/>
                </a:tc>
                <a:extLst>
                  <a:ext uri="{0D108BD9-81ED-4DB2-BD59-A6C34878D82A}">
                    <a16:rowId xmlns:a16="http://schemas.microsoft.com/office/drawing/2014/main" val="10004"/>
                  </a:ext>
                </a:extLst>
              </a:tr>
              <a:tr h="370840">
                <a:tc>
                  <a:txBody>
                    <a:bodyPr/>
                    <a:lstStyle/>
                    <a:p>
                      <a:r>
                        <a:rPr lang="en-US" sz="1800" dirty="0"/>
                        <a:t>Capital Reserve</a:t>
                      </a:r>
                    </a:p>
                  </a:txBody>
                  <a:tcPr/>
                </a:tc>
                <a:tc>
                  <a:txBody>
                    <a:bodyPr/>
                    <a:lstStyle/>
                    <a:p>
                      <a:r>
                        <a:rPr lang="en-US" sz="1800" dirty="0"/>
                        <a:t>$320,000</a:t>
                      </a:r>
                    </a:p>
                  </a:txBody>
                  <a:tcPr anchor="b"/>
                </a:tc>
                <a:tc>
                  <a:txBody>
                    <a:bodyPr/>
                    <a:lstStyle/>
                    <a:p>
                      <a:r>
                        <a:rPr lang="en-US" sz="1800" dirty="0"/>
                        <a:t>$322,587</a:t>
                      </a:r>
                    </a:p>
                  </a:txBody>
                  <a:tcPr anchor="b"/>
                </a:tc>
                <a:tc>
                  <a:txBody>
                    <a:bodyPr/>
                    <a:lstStyle/>
                    <a:p>
                      <a:r>
                        <a:rPr lang="en-US" sz="1800" dirty="0">
                          <a:solidFill>
                            <a:schemeClr val="bg1"/>
                          </a:solidFill>
                        </a:rPr>
                        <a:t>$2,587</a:t>
                      </a:r>
                    </a:p>
                  </a:txBody>
                  <a:tcPr anchor="b"/>
                </a:tc>
                <a:extLst>
                  <a:ext uri="{0D108BD9-81ED-4DB2-BD59-A6C34878D82A}">
                    <a16:rowId xmlns:a16="http://schemas.microsoft.com/office/drawing/2014/main" val="952403533"/>
                  </a:ext>
                </a:extLst>
              </a:tr>
              <a:tr h="370840">
                <a:tc>
                  <a:txBody>
                    <a:bodyPr/>
                    <a:lstStyle/>
                    <a:p>
                      <a:r>
                        <a:rPr lang="en-US" sz="1800" dirty="0"/>
                        <a:t>Potential funding of reserves</a:t>
                      </a:r>
                    </a:p>
                  </a:txBody>
                  <a:tcPr/>
                </a:tc>
                <a:tc>
                  <a:txBody>
                    <a:bodyPr/>
                    <a:lstStyle/>
                    <a:p>
                      <a:endParaRPr lang="en-US" sz="1800" dirty="0"/>
                    </a:p>
                  </a:txBody>
                  <a:tcPr anchor="b"/>
                </a:tc>
                <a:tc>
                  <a:txBody>
                    <a:bodyPr/>
                    <a:lstStyle/>
                    <a:p>
                      <a:r>
                        <a:rPr lang="en-US" sz="1800" dirty="0"/>
                        <a:t>$335,000</a:t>
                      </a:r>
                    </a:p>
                  </a:txBody>
                  <a:tcPr anchor="b"/>
                </a:tc>
                <a:tc>
                  <a:txBody>
                    <a:bodyPr/>
                    <a:lstStyle/>
                    <a:p>
                      <a:r>
                        <a:rPr lang="en-US" sz="1800" dirty="0">
                          <a:solidFill>
                            <a:schemeClr val="bg1"/>
                          </a:solidFill>
                        </a:rPr>
                        <a:t>$335,000</a:t>
                      </a:r>
                    </a:p>
                  </a:txBody>
                  <a:tcPr anchor="b"/>
                </a:tc>
                <a:extLst>
                  <a:ext uri="{0D108BD9-81ED-4DB2-BD59-A6C34878D82A}">
                    <a16:rowId xmlns:a16="http://schemas.microsoft.com/office/drawing/2014/main" val="2775078665"/>
                  </a:ext>
                </a:extLst>
              </a:tr>
              <a:tr h="370840">
                <a:tc>
                  <a:txBody>
                    <a:bodyPr/>
                    <a:lstStyle/>
                    <a:p>
                      <a:r>
                        <a:rPr lang="en-US" sz="1800" dirty="0"/>
                        <a:t>TOTAL FUND</a:t>
                      </a:r>
                      <a:r>
                        <a:rPr lang="en-US" sz="1800" baseline="0" dirty="0"/>
                        <a:t> BALANCE</a:t>
                      </a:r>
                      <a:endParaRPr lang="en-US" sz="1800" b="1" dirty="0">
                        <a:solidFill>
                          <a:schemeClr val="bg1"/>
                        </a:solidFill>
                      </a:endParaRPr>
                    </a:p>
                  </a:txBody>
                  <a:tcPr anchor="b"/>
                </a:tc>
                <a:tc>
                  <a:txBody>
                    <a:bodyPr/>
                    <a:lstStyle/>
                    <a:p>
                      <a:r>
                        <a:rPr lang="en-US" sz="1800" dirty="0"/>
                        <a:t>$3,009,257</a:t>
                      </a:r>
                      <a:endParaRPr lang="en-US" sz="1800" b="1" dirty="0">
                        <a:solidFill>
                          <a:schemeClr val="bg1"/>
                        </a:solidFill>
                      </a:endParaRPr>
                    </a:p>
                  </a:txBody>
                  <a:tcPr anchor="b"/>
                </a:tc>
                <a:tc>
                  <a:txBody>
                    <a:bodyPr/>
                    <a:lstStyle/>
                    <a:p>
                      <a:r>
                        <a:rPr lang="en-US" sz="1800" dirty="0"/>
                        <a:t>$3,458,584</a:t>
                      </a:r>
                      <a:endParaRPr lang="en-US" sz="1800" b="1" dirty="0">
                        <a:solidFill>
                          <a:schemeClr val="bg1"/>
                        </a:solidFill>
                      </a:endParaRPr>
                    </a:p>
                  </a:txBody>
                  <a:tcPr anchor="b"/>
                </a:tc>
                <a:tc>
                  <a:txBody>
                    <a:bodyPr/>
                    <a:lstStyle/>
                    <a:p>
                      <a:r>
                        <a:rPr lang="en-US" sz="1800" dirty="0"/>
                        <a:t>$449,327</a:t>
                      </a:r>
                      <a:endParaRPr lang="en-US" sz="1800" b="1" dirty="0">
                        <a:solidFill>
                          <a:srgbClr val="C00000"/>
                        </a:solidFill>
                      </a:endParaRPr>
                    </a:p>
                  </a:txBody>
                  <a:tcPr anchor="b"/>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2112CBF6-1376-42D6-A48F-A2DAB8C75410}" type="slidenum">
              <a:rPr lang="en-US" smtClean="0"/>
              <a:t>6</a:t>
            </a:fld>
            <a:endParaRPr lang="en-US" dirty="0"/>
          </a:p>
        </p:txBody>
      </p:sp>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2"/>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08639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86604"/>
            <a:ext cx="7315199" cy="1450757"/>
          </a:xfrm>
        </p:spPr>
        <p:txBody>
          <a:bodyPr>
            <a:normAutofit/>
          </a:bodyPr>
          <a:lstStyle/>
          <a:p>
            <a:r>
              <a:rPr lang="en-US" dirty="0"/>
              <a:t>Assumptions in the long range projection</a:t>
            </a:r>
          </a:p>
        </p:txBody>
      </p:sp>
      <p:sp>
        <p:nvSpPr>
          <p:cNvPr id="3" name="Content Placeholder 2"/>
          <p:cNvSpPr>
            <a:spLocks noGrp="1"/>
          </p:cNvSpPr>
          <p:nvPr>
            <p:ph idx="1"/>
          </p:nvPr>
        </p:nvSpPr>
        <p:spPr>
          <a:xfrm>
            <a:off x="381001" y="1845734"/>
            <a:ext cx="4876799" cy="4326466"/>
          </a:xfrm>
        </p:spPr>
        <p:txBody>
          <a:bodyPr>
            <a:noAutofit/>
          </a:bodyPr>
          <a:lstStyle/>
          <a:p>
            <a:pPr marL="0" indent="0">
              <a:buNone/>
            </a:pPr>
            <a:r>
              <a:rPr lang="en-US" sz="2000" u="sng" dirty="0"/>
              <a:t>Revenues:</a:t>
            </a:r>
          </a:p>
          <a:p>
            <a:pPr>
              <a:buFont typeface="Arial" panose="020B0604020202020204" pitchFamily="34" charset="0"/>
              <a:buChar char="•"/>
            </a:pPr>
            <a:r>
              <a:rPr lang="en-US" sz="2000" dirty="0"/>
              <a:t>Foundation Aid would increase 2%  for each year </a:t>
            </a:r>
          </a:p>
          <a:p>
            <a:pPr>
              <a:buFont typeface="Arial" panose="020B0604020202020204" pitchFamily="34" charset="0"/>
              <a:buChar char="•"/>
            </a:pPr>
            <a:r>
              <a:rPr lang="en-US" sz="2000" dirty="0"/>
              <a:t>Expenditure Driven State Aid (excluding Building Aid) would increase between 2%-3% each year</a:t>
            </a:r>
          </a:p>
          <a:p>
            <a:pPr>
              <a:buFont typeface="Arial" panose="020B0604020202020204" pitchFamily="34" charset="0"/>
              <a:buChar char="•"/>
            </a:pPr>
            <a:r>
              <a:rPr lang="en-US" sz="2000" dirty="0"/>
              <a:t>The tax levy is projected at an estimated amount each year</a:t>
            </a:r>
          </a:p>
        </p:txBody>
      </p:sp>
      <p:graphicFrame>
        <p:nvGraphicFramePr>
          <p:cNvPr id="6" name="Chart 5"/>
          <p:cNvGraphicFramePr/>
          <p:nvPr>
            <p:extLst>
              <p:ext uri="{D42A27DB-BD31-4B8C-83A1-F6EECF244321}">
                <p14:modId xmlns:p14="http://schemas.microsoft.com/office/powerpoint/2010/main" val="3319172228"/>
              </p:ext>
            </p:extLst>
          </p:nvPr>
        </p:nvGraphicFramePr>
        <p:xfrm>
          <a:off x="5257800" y="2057400"/>
          <a:ext cx="3657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3"/>
          <a:stretch>
            <a:fillRect/>
          </a:stretch>
        </p:blipFill>
        <p:spPr>
          <a:xfrm>
            <a:off x="381000" y="5911673"/>
            <a:ext cx="709967" cy="709967"/>
          </a:xfrm>
          <a:prstGeom prst="rect">
            <a:avLst/>
          </a:prstGeom>
        </p:spPr>
      </p:pic>
      <p:sp>
        <p:nvSpPr>
          <p:cNvPr id="4" name="Slide Number Placeholder 3"/>
          <p:cNvSpPr>
            <a:spLocks noGrp="1"/>
          </p:cNvSpPr>
          <p:nvPr>
            <p:ph type="sldNum" sz="quarter" idx="12"/>
          </p:nvPr>
        </p:nvSpPr>
        <p:spPr/>
        <p:txBody>
          <a:bodyPr/>
          <a:lstStyle/>
          <a:p>
            <a:fld id="{42111DAB-6426-4523-A227-8704EA05302A}" type="slidenum">
              <a:rPr lang="en-US" smtClean="0"/>
              <a:pPr/>
              <a:t>7</a:t>
            </a:fld>
            <a:endParaRPr lang="en-US" dirty="0"/>
          </a:p>
        </p:txBody>
      </p:sp>
    </p:spTree>
    <p:extLst>
      <p:ext uri="{BB962C8B-B14F-4D97-AF65-F5344CB8AC3E}">
        <p14:creationId xmlns:p14="http://schemas.microsoft.com/office/powerpoint/2010/main" val="346745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86604"/>
            <a:ext cx="7315199" cy="1450757"/>
          </a:xfrm>
        </p:spPr>
        <p:txBody>
          <a:bodyPr>
            <a:normAutofit/>
          </a:bodyPr>
          <a:lstStyle/>
          <a:p>
            <a:r>
              <a:rPr lang="en-US" dirty="0"/>
              <a:t>Assumptions in the long range projection</a:t>
            </a:r>
          </a:p>
        </p:txBody>
      </p:sp>
      <p:sp>
        <p:nvSpPr>
          <p:cNvPr id="3" name="Content Placeholder 2"/>
          <p:cNvSpPr>
            <a:spLocks noGrp="1"/>
          </p:cNvSpPr>
          <p:nvPr>
            <p:ph idx="1"/>
          </p:nvPr>
        </p:nvSpPr>
        <p:spPr>
          <a:xfrm>
            <a:off x="322729" y="1726235"/>
            <a:ext cx="5163671" cy="4369765"/>
          </a:xfrm>
        </p:spPr>
        <p:txBody>
          <a:bodyPr>
            <a:noAutofit/>
          </a:bodyPr>
          <a:lstStyle/>
          <a:p>
            <a:pPr marL="0" indent="0">
              <a:buNone/>
            </a:pPr>
            <a:r>
              <a:rPr lang="en-US" sz="1800" u="sng" dirty="0"/>
              <a:t>Expenditures:</a:t>
            </a:r>
          </a:p>
          <a:p>
            <a:pPr>
              <a:buFont typeface="Arial" panose="020B0604020202020204" pitchFamily="34" charset="0"/>
              <a:buChar char="•"/>
            </a:pPr>
            <a:r>
              <a:rPr lang="en-US" sz="1800" dirty="0"/>
              <a:t>Staff is based on current staff of record </a:t>
            </a:r>
          </a:p>
          <a:p>
            <a:pPr>
              <a:buFont typeface="Arial" panose="020B0604020202020204" pitchFamily="34" charset="0"/>
              <a:buChar char="•"/>
            </a:pPr>
            <a:r>
              <a:rPr lang="en-US" sz="1800" dirty="0"/>
              <a:t>Health Insurance is projected at an estimated 8.98% increase in 20-21 and then a change each year thereafter (to 8.75%, 8%, and 7.25% respectively).</a:t>
            </a:r>
          </a:p>
          <a:p>
            <a:pPr>
              <a:buFont typeface="Arial" panose="020B0604020202020204" pitchFamily="34" charset="0"/>
              <a:buChar char="•"/>
            </a:pPr>
            <a:r>
              <a:rPr lang="en-US" sz="1800" dirty="0"/>
              <a:t>Teacher Retirement System (TRS) costs are projected to modestly increase for 20-21 and thereafter, while the Employee Retirement System (ERS) costs are projected to be relatively flat</a:t>
            </a:r>
          </a:p>
          <a:p>
            <a:pPr lvl="1">
              <a:buFont typeface="Arial" panose="020B0604020202020204" pitchFamily="34" charset="0"/>
              <a:buChar char="•"/>
            </a:pPr>
            <a:r>
              <a:rPr lang="en-US" sz="1800" dirty="0"/>
              <a:t>ERS rates are assumed to increase, but at the same time, more employees are being hired at the Tier 6 level which is a lower cost rate.</a:t>
            </a:r>
          </a:p>
        </p:txBody>
      </p:sp>
      <p:graphicFrame>
        <p:nvGraphicFramePr>
          <p:cNvPr id="6" name="Chart 5"/>
          <p:cNvGraphicFramePr/>
          <p:nvPr>
            <p:extLst>
              <p:ext uri="{D42A27DB-BD31-4B8C-83A1-F6EECF244321}">
                <p14:modId xmlns:p14="http://schemas.microsoft.com/office/powerpoint/2010/main" val="1233804293"/>
              </p:ext>
            </p:extLst>
          </p:nvPr>
        </p:nvGraphicFramePr>
        <p:xfrm>
          <a:off x="5181600" y="1547515"/>
          <a:ext cx="3953435" cy="41985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3"/>
          <a:stretch>
            <a:fillRect/>
          </a:stretch>
        </p:blipFill>
        <p:spPr>
          <a:xfrm>
            <a:off x="381000" y="5911673"/>
            <a:ext cx="709967" cy="709967"/>
          </a:xfrm>
          <a:prstGeom prst="rect">
            <a:avLst/>
          </a:prstGeom>
        </p:spPr>
      </p:pic>
      <p:sp>
        <p:nvSpPr>
          <p:cNvPr id="4" name="Slide Number Placeholder 3"/>
          <p:cNvSpPr>
            <a:spLocks noGrp="1"/>
          </p:cNvSpPr>
          <p:nvPr>
            <p:ph type="sldNum" sz="quarter" idx="12"/>
          </p:nvPr>
        </p:nvSpPr>
        <p:spPr/>
        <p:txBody>
          <a:bodyPr/>
          <a:lstStyle/>
          <a:p>
            <a:fld id="{42111DAB-6426-4523-A227-8704EA05302A}" type="slidenum">
              <a:rPr lang="en-US" smtClean="0"/>
              <a:pPr/>
              <a:t>8</a:t>
            </a:fld>
            <a:endParaRPr lang="en-US" dirty="0"/>
          </a:p>
        </p:txBody>
      </p:sp>
    </p:spTree>
    <p:extLst>
      <p:ext uri="{BB962C8B-B14F-4D97-AF65-F5344CB8AC3E}">
        <p14:creationId xmlns:p14="http://schemas.microsoft.com/office/powerpoint/2010/main" val="135484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rmAutofit/>
          </a:bodyPr>
          <a:lstStyle/>
          <a:p>
            <a:r>
              <a:rPr lang="en-US" dirty="0"/>
              <a:t>Long Range Projection</a:t>
            </a:r>
            <a:endParaRPr lang="en-US" dirty="0">
              <a:solidFill>
                <a:schemeClr val="tx1"/>
              </a:solidFill>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171243379"/>
              </p:ext>
            </p:extLst>
          </p:nvPr>
        </p:nvGraphicFramePr>
        <p:xfrm>
          <a:off x="495300" y="1757633"/>
          <a:ext cx="8267700" cy="3703320"/>
        </p:xfrm>
        <a:graphic>
          <a:graphicData uri="http://schemas.openxmlformats.org/drawingml/2006/table">
            <a:tbl>
              <a:tblPr firstRow="1" bandRow="1">
                <a:tableStyleId>{93296810-A885-4BE3-A3E7-6D5BEEA58F35}</a:tableStyleId>
              </a:tblPr>
              <a:tblGrid>
                <a:gridCol w="1377950">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1377950">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gridCol w="1377950">
                  <a:extLst>
                    <a:ext uri="{9D8B030D-6E8A-4147-A177-3AD203B41FA5}">
                      <a16:colId xmlns:a16="http://schemas.microsoft.com/office/drawing/2014/main" val="20004"/>
                    </a:ext>
                  </a:extLst>
                </a:gridCol>
                <a:gridCol w="1377950">
                  <a:extLst>
                    <a:ext uri="{9D8B030D-6E8A-4147-A177-3AD203B41FA5}">
                      <a16:colId xmlns:a16="http://schemas.microsoft.com/office/drawing/2014/main" val="20005"/>
                    </a:ext>
                  </a:extLst>
                </a:gridCol>
              </a:tblGrid>
              <a:tr h="443912">
                <a:tc>
                  <a:txBody>
                    <a:bodyPr/>
                    <a:lstStyle/>
                    <a:p>
                      <a:endParaRPr lang="en-US" sz="1800" dirty="0"/>
                    </a:p>
                  </a:txBody>
                  <a:tcPr/>
                </a:tc>
                <a:tc>
                  <a:txBody>
                    <a:bodyPr/>
                    <a:lstStyle/>
                    <a:p>
                      <a:r>
                        <a:rPr lang="en-US" sz="1800" dirty="0">
                          <a:solidFill>
                            <a:schemeClr val="bg1"/>
                          </a:solidFill>
                        </a:rPr>
                        <a:t>2019-20</a:t>
                      </a:r>
                    </a:p>
                  </a:txBody>
                  <a:tcPr/>
                </a:tc>
                <a:tc>
                  <a:txBody>
                    <a:bodyPr/>
                    <a:lstStyle/>
                    <a:p>
                      <a:r>
                        <a:rPr lang="en-US" sz="1800" dirty="0">
                          <a:solidFill>
                            <a:schemeClr val="bg1"/>
                          </a:solidFill>
                        </a:rPr>
                        <a:t>2020-21</a:t>
                      </a:r>
                    </a:p>
                  </a:txBody>
                  <a:tcPr/>
                </a:tc>
                <a:tc>
                  <a:txBody>
                    <a:bodyPr/>
                    <a:lstStyle/>
                    <a:p>
                      <a:r>
                        <a:rPr lang="en-US" sz="1800" dirty="0">
                          <a:solidFill>
                            <a:schemeClr val="bg1"/>
                          </a:solidFill>
                        </a:rPr>
                        <a:t>2021-22</a:t>
                      </a:r>
                    </a:p>
                  </a:txBody>
                  <a:tcPr/>
                </a:tc>
                <a:tc>
                  <a:txBody>
                    <a:bodyPr/>
                    <a:lstStyle/>
                    <a:p>
                      <a:r>
                        <a:rPr lang="en-US" sz="1800" dirty="0">
                          <a:solidFill>
                            <a:schemeClr val="bg1"/>
                          </a:solidFill>
                        </a:rPr>
                        <a:t>2022-23</a:t>
                      </a:r>
                    </a:p>
                  </a:txBody>
                  <a:tcPr/>
                </a:tc>
                <a:tc>
                  <a:txBody>
                    <a:bodyPr/>
                    <a:lstStyle/>
                    <a:p>
                      <a:r>
                        <a:rPr lang="en-US" sz="1800" dirty="0">
                          <a:solidFill>
                            <a:schemeClr val="bg1"/>
                          </a:solidFill>
                        </a:rPr>
                        <a:t>2023-24</a:t>
                      </a:r>
                    </a:p>
                  </a:txBody>
                  <a:tcPr/>
                </a:tc>
                <a:extLst>
                  <a:ext uri="{0D108BD9-81ED-4DB2-BD59-A6C34878D82A}">
                    <a16:rowId xmlns:a16="http://schemas.microsoft.com/office/drawing/2014/main" val="10000"/>
                  </a:ext>
                </a:extLst>
              </a:tr>
              <a:tr h="443912">
                <a:tc>
                  <a:txBody>
                    <a:bodyPr/>
                    <a:lstStyle/>
                    <a:p>
                      <a:r>
                        <a:rPr lang="en-US" sz="1600" dirty="0"/>
                        <a:t>Tax Levy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4.84%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2.45%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3.40%</a:t>
                      </a:r>
                      <a:endParaRPr lang="en-US" sz="16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2.03%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2.36%</a:t>
                      </a:r>
                    </a:p>
                  </a:txBody>
                  <a:tcPr/>
                </a:tc>
                <a:extLst>
                  <a:ext uri="{0D108BD9-81ED-4DB2-BD59-A6C34878D82A}">
                    <a16:rowId xmlns:a16="http://schemas.microsoft.com/office/drawing/2014/main" val="10001"/>
                  </a:ext>
                </a:extLst>
              </a:tr>
              <a:tr h="443912">
                <a:tc>
                  <a:txBody>
                    <a:bodyPr/>
                    <a:lstStyle/>
                    <a:p>
                      <a:r>
                        <a:rPr lang="en-US" sz="1600" dirty="0"/>
                        <a:t>State Aid %</a:t>
                      </a:r>
                    </a:p>
                  </a:txBody>
                  <a:tcPr/>
                </a:tc>
                <a:tc>
                  <a:txBody>
                    <a:bodyPr/>
                    <a:lstStyle/>
                    <a:p>
                      <a:pPr algn="ctr"/>
                      <a:r>
                        <a:rPr lang="en-US" sz="1600" dirty="0"/>
                        <a:t>2.27%</a:t>
                      </a:r>
                    </a:p>
                  </a:txBody>
                  <a:tcPr/>
                </a:tc>
                <a:tc>
                  <a:txBody>
                    <a:bodyPr/>
                    <a:lstStyle/>
                    <a:p>
                      <a:pPr algn="ctr"/>
                      <a:r>
                        <a:rPr lang="en-US" sz="1600" dirty="0"/>
                        <a:t>2.00%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2.00%</a:t>
                      </a:r>
                    </a:p>
                  </a:txBody>
                  <a:tcPr/>
                </a:tc>
                <a:extLst>
                  <a:ext uri="{0D108BD9-81ED-4DB2-BD59-A6C34878D82A}">
                    <a16:rowId xmlns:a16="http://schemas.microsoft.com/office/drawing/2014/main" val="10002"/>
                  </a:ext>
                </a:extLst>
              </a:tr>
              <a:tr h="693232">
                <a:tc>
                  <a:txBody>
                    <a:bodyPr/>
                    <a:lstStyle/>
                    <a:p>
                      <a:r>
                        <a:rPr lang="en-US" sz="1600" dirty="0"/>
                        <a:t>Beginning</a:t>
                      </a:r>
                      <a:r>
                        <a:rPr lang="en-US" sz="1600" baseline="0" dirty="0"/>
                        <a:t> Fund Balance</a:t>
                      </a:r>
                      <a:endParaRPr lang="en-US" sz="1600" dirty="0"/>
                    </a:p>
                  </a:txBody>
                  <a:tcPr/>
                </a:tc>
                <a:tc>
                  <a:txBody>
                    <a:bodyPr/>
                    <a:lstStyle/>
                    <a:p>
                      <a:endParaRPr lang="en-US" sz="1600" dirty="0"/>
                    </a:p>
                    <a:p>
                      <a:r>
                        <a:rPr lang="en-US" sz="1600" dirty="0"/>
                        <a:t>$4,274,541</a:t>
                      </a:r>
                    </a:p>
                  </a:txBody>
                  <a:tcPr/>
                </a:tc>
                <a:tc>
                  <a:txBody>
                    <a:bodyPr/>
                    <a:lstStyle/>
                    <a:p>
                      <a:endParaRPr lang="en-US" sz="1600" dirty="0"/>
                    </a:p>
                    <a:p>
                      <a:r>
                        <a:rPr lang="en-US" sz="1600" dirty="0"/>
                        <a:t>$4,826,504</a:t>
                      </a:r>
                    </a:p>
                  </a:txBody>
                  <a:tcPr/>
                </a:tc>
                <a:tc>
                  <a:txBody>
                    <a:bodyPr/>
                    <a:lstStyle/>
                    <a:p>
                      <a:endParaRPr lang="en-US" sz="1600" dirty="0"/>
                    </a:p>
                    <a:p>
                      <a:r>
                        <a:rPr lang="en-US" sz="1600" dirty="0"/>
                        <a:t>$5,189,559</a:t>
                      </a:r>
                    </a:p>
                  </a:txBody>
                  <a:tcPr/>
                </a:tc>
                <a:tc>
                  <a:txBody>
                    <a:bodyPr/>
                    <a:lstStyle/>
                    <a:p>
                      <a:endParaRPr lang="en-US" sz="1600" dirty="0"/>
                    </a:p>
                    <a:p>
                      <a:r>
                        <a:rPr lang="en-US" sz="1600" dirty="0"/>
                        <a:t> $5,012,999</a:t>
                      </a:r>
                    </a:p>
                  </a:txBody>
                  <a:tcPr/>
                </a:tc>
                <a:tc>
                  <a:txBody>
                    <a:bodyPr/>
                    <a:lstStyle/>
                    <a:p>
                      <a:r>
                        <a:rPr lang="en-US" sz="1600" dirty="0"/>
                        <a:t>$4,392,394</a:t>
                      </a:r>
                    </a:p>
                  </a:txBody>
                  <a:tcPr anchor="ctr"/>
                </a:tc>
                <a:extLst>
                  <a:ext uri="{0D108BD9-81ED-4DB2-BD59-A6C34878D82A}">
                    <a16:rowId xmlns:a16="http://schemas.microsoft.com/office/drawing/2014/main" val="10003"/>
                  </a:ext>
                </a:extLst>
              </a:tr>
              <a:tr h="985120">
                <a:tc>
                  <a:txBody>
                    <a:bodyPr/>
                    <a:lstStyle/>
                    <a:p>
                      <a:r>
                        <a:rPr lang="en-US" sz="1600" dirty="0"/>
                        <a:t>Operating Surplus/ (Deficit)</a:t>
                      </a:r>
                    </a:p>
                  </a:txBody>
                  <a:tcPr/>
                </a:tc>
                <a:tc>
                  <a:txBody>
                    <a:bodyPr/>
                    <a:lstStyle/>
                    <a:p>
                      <a:pPr algn="l"/>
                      <a:r>
                        <a:rPr lang="en-US" sz="1600" kern="1200" dirty="0">
                          <a:solidFill>
                            <a:schemeClr val="bg1"/>
                          </a:solidFill>
                        </a:rPr>
                        <a:t>$551,963</a:t>
                      </a:r>
                      <a:endParaRPr lang="en-US" sz="1600" kern="1200" dirty="0">
                        <a:solidFill>
                          <a:schemeClr val="bg1"/>
                        </a:solidFill>
                        <a:latin typeface="+mn-lt"/>
                        <a:ea typeface="+mn-ea"/>
                        <a:cs typeface="+mn-cs"/>
                      </a:endParaRPr>
                    </a:p>
                  </a:txBody>
                  <a:tcPr anchor="ctr"/>
                </a:tc>
                <a:tc>
                  <a:txBody>
                    <a:bodyPr/>
                    <a:lstStyle/>
                    <a:p>
                      <a:pPr algn="l"/>
                      <a:r>
                        <a:rPr lang="en-US" sz="1600" kern="1200" dirty="0">
                          <a:solidFill>
                            <a:schemeClr val="bg1"/>
                          </a:solidFill>
                        </a:rPr>
                        <a:t>$363,055</a:t>
                      </a:r>
                      <a:endParaRPr lang="en-US" sz="1600" kern="1200" dirty="0">
                        <a:solidFill>
                          <a:schemeClr val="bg1"/>
                        </a:solidFill>
                        <a:latin typeface="+mn-lt"/>
                        <a:ea typeface="+mn-ea"/>
                        <a:cs typeface="+mn-cs"/>
                      </a:endParaRPr>
                    </a:p>
                  </a:txBody>
                  <a:tcPr anchor="ctr"/>
                </a:tc>
                <a:tc>
                  <a:txBody>
                    <a:bodyPr/>
                    <a:lstStyle/>
                    <a:p>
                      <a:pPr algn="l"/>
                      <a:r>
                        <a:rPr lang="en-US" sz="1600" kern="1200" dirty="0">
                          <a:solidFill>
                            <a:srgbClr val="FF0000"/>
                          </a:solidFill>
                        </a:rPr>
                        <a:t>$(176,560)</a:t>
                      </a:r>
                      <a:endParaRPr lang="en-US" sz="1600" kern="1200" dirty="0">
                        <a:solidFill>
                          <a:srgbClr val="FF0000"/>
                        </a:solidFill>
                        <a:latin typeface="+mn-lt"/>
                        <a:ea typeface="+mn-ea"/>
                        <a:cs typeface="+mn-cs"/>
                      </a:endParaRPr>
                    </a:p>
                  </a:txBody>
                  <a:tcPr anchor="ctr"/>
                </a:tc>
                <a:tc>
                  <a:txBody>
                    <a:bodyPr/>
                    <a:lstStyle/>
                    <a:p>
                      <a:pPr algn="l"/>
                      <a:r>
                        <a:rPr lang="en-US" sz="1600" dirty="0">
                          <a:solidFill>
                            <a:srgbClr val="FF0000"/>
                          </a:solidFill>
                        </a:rPr>
                        <a:t>$(620,605)</a:t>
                      </a:r>
                    </a:p>
                  </a:txBody>
                  <a:tcPr anchor="ctr"/>
                </a:tc>
                <a:tc>
                  <a:txBody>
                    <a:bodyPr/>
                    <a:lstStyle/>
                    <a:p>
                      <a:pPr algn="l"/>
                      <a:r>
                        <a:rPr lang="en-US" sz="1600" dirty="0">
                          <a:solidFill>
                            <a:srgbClr val="FF0000"/>
                          </a:solidFill>
                        </a:rPr>
                        <a:t>$(1,081,552)</a:t>
                      </a:r>
                    </a:p>
                  </a:txBody>
                  <a:tcPr anchor="ctr"/>
                </a:tc>
                <a:extLst>
                  <a:ext uri="{0D108BD9-81ED-4DB2-BD59-A6C34878D82A}">
                    <a16:rowId xmlns:a16="http://schemas.microsoft.com/office/drawing/2014/main" val="10004"/>
                  </a:ext>
                </a:extLst>
              </a:tr>
              <a:tr h="693232">
                <a:tc>
                  <a:txBody>
                    <a:bodyPr/>
                    <a:lstStyle/>
                    <a:p>
                      <a:r>
                        <a:rPr lang="en-US" sz="1600" dirty="0"/>
                        <a:t>Ending Fund Balance</a:t>
                      </a:r>
                    </a:p>
                  </a:txBody>
                  <a:tcPr/>
                </a:tc>
                <a:tc>
                  <a:txBody>
                    <a:bodyPr/>
                    <a:lstStyle/>
                    <a:p>
                      <a:endParaRPr lang="en-US" sz="1600" dirty="0"/>
                    </a:p>
                    <a:p>
                      <a:r>
                        <a:rPr lang="en-US" sz="1600" dirty="0"/>
                        <a:t>$4,826,504</a:t>
                      </a:r>
                    </a:p>
                  </a:txBody>
                  <a:tcPr/>
                </a:tc>
                <a:tc>
                  <a:txBody>
                    <a:bodyPr/>
                    <a:lstStyle/>
                    <a:p>
                      <a:endParaRPr lang="en-US" sz="1600" dirty="0"/>
                    </a:p>
                    <a:p>
                      <a:r>
                        <a:rPr lang="en-US" sz="1600" dirty="0"/>
                        <a:t>$5,189,559</a:t>
                      </a:r>
                    </a:p>
                  </a:txBody>
                  <a:tcPr/>
                </a:tc>
                <a:tc>
                  <a:txBody>
                    <a:bodyPr/>
                    <a:lstStyle/>
                    <a:p>
                      <a:endParaRPr lang="en-US" sz="1600" dirty="0"/>
                    </a:p>
                    <a:p>
                      <a:r>
                        <a:rPr lang="en-US" sz="1600" dirty="0"/>
                        <a:t> $5,012,999</a:t>
                      </a:r>
                    </a:p>
                  </a:txBody>
                  <a:tcPr/>
                </a:tc>
                <a:tc>
                  <a:txBody>
                    <a:bodyPr/>
                    <a:lstStyle/>
                    <a:p>
                      <a:r>
                        <a:rPr lang="en-US" sz="1600" dirty="0"/>
                        <a:t>$4,392,394</a:t>
                      </a:r>
                    </a:p>
                  </a:txBody>
                  <a:tcPr anchor="ctr"/>
                </a:tc>
                <a:tc>
                  <a:txBody>
                    <a:bodyPr/>
                    <a:lstStyle/>
                    <a:p>
                      <a:r>
                        <a:rPr lang="en-US" sz="1600" dirty="0"/>
                        <a:t>$3,310,842</a:t>
                      </a:r>
                    </a:p>
                  </a:txBody>
                  <a:tcPr anchor="ct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2112CBF6-1376-42D6-A48F-A2DAB8C75410}" type="slidenum">
              <a:rPr lang="en-US" smtClean="0"/>
              <a:t>9</a:t>
            </a:fld>
            <a:endParaRPr lang="en-US" dirty="0"/>
          </a:p>
        </p:txBody>
      </p:sp>
      <p:sp>
        <p:nvSpPr>
          <p:cNvPr id="10" name="TextBox 9"/>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11" name="Picture 10"/>
          <p:cNvPicPr>
            <a:picLocks noChangeAspect="1"/>
          </p:cNvPicPr>
          <p:nvPr/>
        </p:nvPicPr>
        <p:blipFill>
          <a:blip r:embed="rId3"/>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32581880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5191</TotalTime>
  <Words>1674</Words>
  <Application>Microsoft Office PowerPoint</Application>
  <PresentationFormat>On-screen Show (4:3)</PresentationFormat>
  <Paragraphs>471</Paragraphs>
  <Slides>29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Corbel</vt:lpstr>
      <vt:lpstr>Depth</vt:lpstr>
      <vt:lpstr>OVERVIEW OF  FINANCIAL STATUS</vt:lpstr>
      <vt:lpstr>Tonight’s Topics</vt:lpstr>
      <vt:lpstr>Projection of 2019-2020</vt:lpstr>
      <vt:lpstr>Projected 19-20 performance</vt:lpstr>
      <vt:lpstr>Projected Status of Fund Balance 6/30/2020</vt:lpstr>
      <vt:lpstr>Status of Reserves 6/30/2020</vt:lpstr>
      <vt:lpstr>Assumptions in the long range projection</vt:lpstr>
      <vt:lpstr>Assumptions in the long range projection</vt:lpstr>
      <vt:lpstr>Long Range Projection</vt:lpstr>
      <vt:lpstr>Long Range Projection   </vt:lpstr>
      <vt:lpstr>Fiscal Monitoring System</vt:lpstr>
      <vt:lpstr>Financial indicators</vt:lpstr>
      <vt:lpstr>Fiscal Stress Scoring Classifications </vt:lpstr>
      <vt:lpstr>Fund Balance</vt:lpstr>
      <vt:lpstr>Operating deficits</vt:lpstr>
      <vt:lpstr>Cash indicators</vt:lpstr>
      <vt:lpstr>Reliance on Short-term Cash flow Debt</vt:lpstr>
      <vt:lpstr>Summary </vt:lpstr>
      <vt:lpstr>Future Projection of Fiscal Stress</vt:lpstr>
      <vt:lpstr>Fiscal Monitoring System Environmental Stress Indicators</vt:lpstr>
      <vt:lpstr>Fiscal Monitoring System Environmental Stress Scoring</vt:lpstr>
      <vt:lpstr>Poverty Indicator Percentage of Economically Disadvantaged</vt:lpstr>
      <vt:lpstr>Class Size Indicator Common Branch Class Size</vt:lpstr>
      <vt:lpstr>Teacher Turnover Indicator Turnover Rate of All Teachers</vt:lpstr>
      <vt:lpstr>Tax Base Indicator Percent Change in Property Value</vt:lpstr>
      <vt:lpstr>Budget Support Indicator Budget Voter Approval Percent</vt:lpstr>
      <vt:lpstr>English Language Learners Indicator Percent of English Language Learners </vt:lpstr>
      <vt:lpstr>Environmental Stress Scores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FINANCIAL STATUS</dc:title>
  <dc:creator>Windows User</dc:creator>
  <cp:lastModifiedBy>Tabby Rhodes</cp:lastModifiedBy>
  <cp:revision>238</cp:revision>
  <cp:lastPrinted>2018-12-10T17:31:20Z</cp:lastPrinted>
  <dcterms:created xsi:type="dcterms:W3CDTF">2012-08-17T17:26:08Z</dcterms:created>
  <dcterms:modified xsi:type="dcterms:W3CDTF">2020-02-12T20:22:10Z</dcterms:modified>
</cp:coreProperties>
</file>